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23" r:id="rId1"/>
  </p:sldMasterIdLst>
  <p:notesMasterIdLst>
    <p:notesMasterId r:id="rId74"/>
  </p:notesMasterIdLst>
  <p:sldIdLst>
    <p:sldId id="256" r:id="rId2"/>
    <p:sldId id="261" r:id="rId3"/>
    <p:sldId id="258" r:id="rId4"/>
    <p:sldId id="262" r:id="rId5"/>
    <p:sldId id="263" r:id="rId6"/>
    <p:sldId id="264" r:id="rId7"/>
    <p:sldId id="309" r:id="rId8"/>
    <p:sldId id="310" r:id="rId9"/>
    <p:sldId id="308" r:id="rId10"/>
    <p:sldId id="275" r:id="rId11"/>
    <p:sldId id="276" r:id="rId12"/>
    <p:sldId id="265" r:id="rId13"/>
    <p:sldId id="311" r:id="rId14"/>
    <p:sldId id="312" r:id="rId15"/>
    <p:sldId id="313" r:id="rId16"/>
    <p:sldId id="314" r:id="rId17"/>
    <p:sldId id="326" r:id="rId18"/>
    <p:sldId id="327" r:id="rId19"/>
    <p:sldId id="328" r:id="rId20"/>
    <p:sldId id="315" r:id="rId21"/>
    <p:sldId id="278" r:id="rId22"/>
    <p:sldId id="296" r:id="rId23"/>
    <p:sldId id="316" r:id="rId24"/>
    <p:sldId id="317" r:id="rId25"/>
    <p:sldId id="279" r:id="rId26"/>
    <p:sldId id="323" r:id="rId27"/>
    <p:sldId id="26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25" r:id="rId37"/>
    <p:sldId id="318" r:id="rId38"/>
    <p:sldId id="319" r:id="rId39"/>
    <p:sldId id="320" r:id="rId40"/>
    <p:sldId id="321" r:id="rId41"/>
    <p:sldId id="269" r:id="rId42"/>
    <p:sldId id="270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3" r:id="rId67"/>
    <p:sldId id="354" r:id="rId68"/>
    <p:sldId id="355" r:id="rId69"/>
    <p:sldId id="356" r:id="rId70"/>
    <p:sldId id="357" r:id="rId71"/>
    <p:sldId id="358" r:id="rId72"/>
    <p:sldId id="324" r:id="rId73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3366FF"/>
    <a:srgbClr val="000099"/>
    <a:srgbClr val="66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3" autoAdjust="0"/>
    <p:restoredTop sz="94687" autoAdjust="0"/>
  </p:normalViewPr>
  <p:slideViewPr>
    <p:cSldViewPr snapToGrid="0">
      <p:cViewPr varScale="1">
        <p:scale>
          <a:sx n="70" d="100"/>
          <a:sy n="70" d="100"/>
        </p:scale>
        <p:origin x="12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542" y="-90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05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0" y="4410075"/>
            <a:ext cx="55880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3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3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05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65882159-C503-42B3-BE15-5297A9ED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50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C6149-53FF-41FC-A731-D2B225FD40DF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22A5D-ED2E-4260-93B8-55A6E977E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F1D19-63F9-49D8-AB95-B04E2DF1833F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95DA6-AA44-4486-BFA5-881067D130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6E712-7279-44B3-8283-3B6F89B0CAE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4CD4C-18F7-406F-8675-A27E076637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55B1A-7047-45DF-9912-1606C11E5E2F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E7547-6E25-48EC-8BC6-F45765FA23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1654B-E0B3-4BC3-9CD1-BF26C8F9E9DE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0A299-0D6D-46EC-8C78-A6E262152A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213EA-8745-4579-83D6-D691363D2A99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1B2A2-6062-4936-A013-32A366428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12172-6FEA-4776-A1FB-790AE295970D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1978D-D414-4A05-B4E7-58521DA475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AAA11-BF8F-4073-933C-023D13240FAC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48991-BAEE-44B8-A719-CDF110712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8F225-33DE-4221-9E1B-B7EA1CBEB470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FC5BD-1030-4E30-85CA-AD78060954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DC977-1931-4C3A-9647-F9F4CD2AD185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5F741-A549-4C87-896F-93D0CF35F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D4D8B-F556-44F2-B3C1-FC09F0119E3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32B35-63BC-4CDA-B9E2-E83EA602C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E5089-C83A-439B-8455-6015B38950D9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2E8D7-F660-4D37-8E7D-26371B1542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7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E85ECB0B-691A-45B2-AF63-43733C336607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57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57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fld id="{2EFC01C0-05E7-471D-97EE-2DA4371FD3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57767" name="Freeform 7"/>
          <p:cNvSpPr>
            <a:spLocks noChangeArrowheads="1"/>
          </p:cNvSpPr>
          <p:nvPr/>
        </p:nvSpPr>
        <p:spPr bwMode="auto">
          <a:xfrm>
            <a:off x="381000" y="228600"/>
            <a:ext cx="7799388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sp>
        <p:nvSpPr>
          <p:cNvPr id="757768" name="Line 8"/>
          <p:cNvSpPr>
            <a:spLocks noChangeShapeType="1"/>
          </p:cNvSpPr>
          <p:nvPr/>
        </p:nvSpPr>
        <p:spPr bwMode="auto">
          <a:xfrm>
            <a:off x="457200" y="63119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60000"/>
        <a:buFont typeface="Wingdings" pitchFamily="2" charset="2"/>
        <a:buChar char="q"/>
        <a:defRPr sz="24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q"/>
        <a:defRPr sz="16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1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2.xml"/><Relationship Id="rId7" Type="http://schemas.openxmlformats.org/officeDocument/2006/relationships/image" Target="../media/image7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4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4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82.png"/><Relationship Id="rId2" Type="http://schemas.openxmlformats.org/officeDocument/2006/relationships/tags" Target="../tags/tag3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81.png"/><Relationship Id="rId5" Type="http://schemas.openxmlformats.org/officeDocument/2006/relationships/tags" Target="../tags/tag6.xml"/><Relationship Id="rId10" Type="http://schemas.openxmlformats.org/officeDocument/2006/relationships/image" Target="../media/image80.png"/><Relationship Id="rId4" Type="http://schemas.openxmlformats.org/officeDocument/2006/relationships/tags" Target="../tags/tag5.xml"/><Relationship Id="rId9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9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s.inf.ed.ac.uk/rbf/HIPR2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Adv. Digital Image Processing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Segmentation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C29B99-30AB-4E36-B8CB-E7F0F57ED901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F7B70-BB22-43E3-B470-7914CC77C7D2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Thresholding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Non-uniform illumination: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2147888"/>
            <a:ext cx="381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2147888"/>
            <a:ext cx="3810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8D2417-09D1-4094-AE75-E33198EDED2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7B1852-1151-4FD8-A8A6-74C05781431A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Global Thresholding</a:t>
            </a:r>
          </a:p>
        </p:txBody>
      </p:sp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1838" y="1371600"/>
            <a:ext cx="2133600" cy="161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8" y="3276600"/>
            <a:ext cx="38100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276600"/>
            <a:ext cx="38100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0082539-36CF-4101-AA33-9F0CC86263BD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14A506-009B-4FDF-B7E5-863DDE498A0F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Adaptive Thresholding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325" y="1357313"/>
            <a:ext cx="6172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49C3CAF-CA59-475C-859F-81740670B3AD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FA7417-D035-4D78-B343-9EE3AC5CED65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Adaptive Thresholding</a:t>
            </a:r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714375" y="1381125"/>
            <a:ext cx="78867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Threshold: function of neighboring pixels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2050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3254375" y="2497138"/>
          <a:ext cx="2506663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939600" imgH="838080" progId="">
                  <p:embed/>
                </p:oleObj>
              </mc:Choice>
              <mc:Fallback>
                <p:oleObj name="Equation" r:id="rId3" imgW="939600" imgH="8380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2497138"/>
                        <a:ext cx="2506663" cy="223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>
          <a:xfrm>
            <a:off x="457200" y="6157913"/>
            <a:ext cx="2133600" cy="457200"/>
          </a:xfrm>
        </p:spPr>
        <p:txBody>
          <a:bodyPr/>
          <a:lstStyle/>
          <a:p>
            <a:pPr>
              <a:defRPr/>
            </a:pPr>
            <a:fld id="{1FF511EB-C1ED-400B-A373-DFF28B91580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162675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157913"/>
            <a:ext cx="2133600" cy="457200"/>
          </a:xfrm>
        </p:spPr>
        <p:txBody>
          <a:bodyPr/>
          <a:lstStyle/>
          <a:p>
            <a:pPr>
              <a:defRPr/>
            </a:pPr>
            <a:fld id="{38A1EB59-087E-47B1-AFF0-56D0D492E429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Adaptive Thresholding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71563"/>
            <a:ext cx="3657600" cy="4857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3913" y="1071563"/>
            <a:ext cx="3657600" cy="4857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1547813" y="5930900"/>
            <a:ext cx="1670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5614988" y="5940425"/>
            <a:ext cx="222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Global Thresholding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3073C96-6857-4187-9CEC-7C8D033835A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845A2-E872-4B8A-B46D-4088A7AB7A88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Adaptive Thresholding</a:t>
            </a: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042988"/>
            <a:ext cx="3657600" cy="4857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941388" y="5934075"/>
            <a:ext cx="305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cs typeface="Arial" pitchFamily="34" charset="0"/>
              </a:rPr>
              <a:t>T=mean, neighborhood=7x7</a:t>
            </a:r>
          </a:p>
        </p:txBody>
      </p:sp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6750" y="1042988"/>
            <a:ext cx="3657600" cy="4857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429125" y="5919788"/>
            <a:ext cx="3790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cs typeface="Arial" pitchFamily="34" charset="0"/>
              </a:rPr>
              <a:t>T=mean-Const., neighborhood=7x7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1FEE57-D4A2-4C22-954F-C8F534306A91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477CB-B4AC-487F-B254-A748E0FAD555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Adaptive Thresholding</a:t>
            </a:r>
          </a:p>
        </p:txBody>
      </p:sp>
      <p:graphicFrame>
        <p:nvGraphicFramePr>
          <p:cNvPr id="3074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763838" y="2435225"/>
          <a:ext cx="3116262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3" imgW="1434960" imgH="863280" progId="">
                  <p:embed/>
                </p:oleObj>
              </mc:Choice>
              <mc:Fallback>
                <p:oleObj name="Equation" r:id="rId3" imgW="1434960" imgH="8632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435225"/>
                        <a:ext cx="3116262" cy="187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9"/>
          <p:cNvSpPr>
            <a:spLocks noChangeArrowheads="1"/>
          </p:cNvSpPr>
          <p:nvPr/>
        </p:nvSpPr>
        <p:spPr bwMode="auto">
          <a:xfrm>
            <a:off x="714375" y="1381125"/>
            <a:ext cx="78867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Niblack Algorithm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Neighborhood size???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Document Binarization</a:t>
            </a:r>
            <a:endParaRPr lang="en-US" smtClean="0"/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Local Thresholding – Examples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9588" y="5734050"/>
            <a:ext cx="609600" cy="520700"/>
          </a:xfrm>
        </p:spPr>
        <p:txBody>
          <a:bodyPr/>
          <a:lstStyle/>
          <a:p>
            <a:pPr>
              <a:defRPr/>
            </a:pPr>
            <a:fld id="{F7645DBF-51C5-4E01-A00E-D811FB1B2C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21509" name="Picture 2" descr="19_Jaccoud-0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2530475"/>
            <a:ext cx="16764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 descr="19_Jaccoud-0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530475"/>
            <a:ext cx="17049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 descr="19_Jaccoud-0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2492375"/>
            <a:ext cx="18002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5" descr="19_Jaccoud-04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7775" y="4054475"/>
            <a:ext cx="1800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6" descr="9_19_Jaccoud-04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5175" y="4054475"/>
            <a:ext cx="18859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7" descr="19_Jaccoud-04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14975" y="4130675"/>
            <a:ext cx="18002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5" name="Text Box 8"/>
          <p:cNvSpPr txBox="1">
            <a:spLocks noChangeArrowheads="1"/>
          </p:cNvSpPr>
          <p:nvPr/>
        </p:nvSpPr>
        <p:spPr bwMode="auto">
          <a:xfrm>
            <a:off x="1676400" y="3178175"/>
            <a:ext cx="7762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Original</a:t>
            </a:r>
            <a:endParaRPr lang="en-US">
              <a:cs typeface="Arial" pitchFamily="34" charset="0"/>
            </a:endParaRPr>
          </a:p>
        </p:txBody>
      </p:sp>
      <p:sp>
        <p:nvSpPr>
          <p:cNvPr id="21516" name="Text Box 9"/>
          <p:cNvSpPr txBox="1">
            <a:spLocks noChangeArrowheads="1"/>
          </p:cNvSpPr>
          <p:nvPr/>
        </p:nvSpPr>
        <p:spPr bwMode="auto">
          <a:xfrm>
            <a:off x="3795713" y="3152775"/>
            <a:ext cx="747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Niblack</a:t>
            </a:r>
            <a:endParaRPr lang="en-US">
              <a:cs typeface="Arial" pitchFamily="34" charset="0"/>
            </a:endParaRPr>
          </a:p>
        </p:txBody>
      </p:sp>
      <p:sp>
        <p:nvSpPr>
          <p:cNvPr id="21517" name="Text Box 10"/>
          <p:cNvSpPr txBox="1">
            <a:spLocks noChangeArrowheads="1"/>
          </p:cNvSpPr>
          <p:nvPr/>
        </p:nvSpPr>
        <p:spPr bwMode="auto">
          <a:xfrm>
            <a:off x="6019800" y="3140075"/>
            <a:ext cx="757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Sauvola</a:t>
            </a:r>
            <a:endParaRPr lang="en-US">
              <a:cs typeface="Arial" pitchFamily="34" charset="0"/>
            </a:endParaRPr>
          </a:p>
        </p:txBody>
      </p:sp>
      <p:sp>
        <p:nvSpPr>
          <p:cNvPr id="21518" name="Text Box 11"/>
          <p:cNvSpPr txBox="1">
            <a:spLocks noChangeArrowheads="1"/>
          </p:cNvSpPr>
          <p:nvPr/>
        </p:nvSpPr>
        <p:spPr bwMode="auto">
          <a:xfrm>
            <a:off x="1752600" y="4778375"/>
            <a:ext cx="549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Wolf</a:t>
            </a:r>
            <a:endParaRPr lang="en-US">
              <a:cs typeface="Arial" pitchFamily="34" charset="0"/>
            </a:endParaRPr>
          </a:p>
        </p:txBody>
      </p:sp>
      <p:sp>
        <p:nvSpPr>
          <p:cNvPr id="21519" name="Text Box 12"/>
          <p:cNvSpPr txBox="1">
            <a:spLocks noChangeArrowheads="1"/>
          </p:cNvSpPr>
          <p:nvPr/>
        </p:nvSpPr>
        <p:spPr bwMode="auto">
          <a:xfrm>
            <a:off x="3946525" y="47783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Feng</a:t>
            </a:r>
            <a:endParaRPr lang="en-US">
              <a:cs typeface="Arial" pitchFamily="34" charset="0"/>
            </a:endParaRPr>
          </a:p>
        </p:txBody>
      </p:sp>
      <p:sp>
        <p:nvSpPr>
          <p:cNvPr id="21520" name="Text Box 13"/>
          <p:cNvSpPr txBox="1">
            <a:spLocks noChangeArrowheads="1"/>
          </p:cNvSpPr>
          <p:nvPr/>
        </p:nvSpPr>
        <p:spPr bwMode="auto">
          <a:xfrm>
            <a:off x="6165850" y="4778375"/>
            <a:ext cx="619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NICK</a:t>
            </a:r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Document Binarization</a:t>
            </a:r>
            <a:endParaRPr 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DIBCO 2009*</a:t>
            </a:r>
          </a:p>
          <a:p>
            <a:pPr lvl="1"/>
            <a:r>
              <a:rPr lang="en-US" dirty="0" smtClean="0"/>
              <a:t>35 Research groups </a:t>
            </a:r>
          </a:p>
          <a:p>
            <a:pPr lvl="1"/>
            <a:r>
              <a:rPr lang="en-US" dirty="0" smtClean="0"/>
              <a:t>43 Algorithms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9588" y="5734050"/>
            <a:ext cx="609600" cy="520700"/>
          </a:xfrm>
        </p:spPr>
        <p:txBody>
          <a:bodyPr/>
          <a:lstStyle/>
          <a:p>
            <a:pPr>
              <a:defRPr/>
            </a:pPr>
            <a:fld id="{556965D1-CB36-4E10-945D-A34EE850C37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2533" name="Text Box 2"/>
          <p:cNvSpPr txBox="1">
            <a:spLocks noChangeArrowheads="1"/>
          </p:cNvSpPr>
          <p:nvPr/>
        </p:nvSpPr>
        <p:spPr bwMode="auto">
          <a:xfrm>
            <a:off x="323850" y="6308725"/>
            <a:ext cx="5087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 i="1" dirty="0">
                <a:latin typeface="Times New Roman" pitchFamily="18" charset="0"/>
                <a:cs typeface="Arial" pitchFamily="34" charset="0"/>
              </a:rPr>
              <a:t>*ICDAR </a:t>
            </a:r>
            <a:r>
              <a:rPr lang="en-US" sz="1400" i="1" dirty="0" smtClean="0">
                <a:latin typeface="Times New Roman" pitchFamily="18" charset="0"/>
                <a:cs typeface="Arial" pitchFamily="34" charset="0"/>
              </a:rPr>
              <a:t>2009 </a:t>
            </a:r>
            <a:r>
              <a:rPr lang="en-US" sz="1400" i="1" dirty="0">
                <a:latin typeface="Times New Roman" pitchFamily="18" charset="0"/>
                <a:cs typeface="Arial" pitchFamily="34" charset="0"/>
              </a:rPr>
              <a:t>Document Image </a:t>
            </a:r>
            <a:r>
              <a:rPr lang="en-US" sz="1400" i="1" dirty="0" err="1">
                <a:latin typeface="Times New Roman" pitchFamily="18" charset="0"/>
                <a:cs typeface="Arial" pitchFamily="34" charset="0"/>
              </a:rPr>
              <a:t>Binarization</a:t>
            </a:r>
            <a:r>
              <a:rPr lang="en-US" sz="1400" i="1" dirty="0">
                <a:latin typeface="Times New Roman" pitchFamily="18" charset="0"/>
                <a:cs typeface="Arial" pitchFamily="34" charset="0"/>
              </a:rPr>
              <a:t> Contest (DIBCO 2009)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2263" y="3378200"/>
            <a:ext cx="2868612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2997200"/>
            <a:ext cx="2419350" cy="19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Document Binarization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9588" y="5734050"/>
            <a:ext cx="609600" cy="520700"/>
          </a:xfrm>
        </p:spPr>
        <p:txBody>
          <a:bodyPr/>
          <a:lstStyle/>
          <a:p>
            <a:pPr>
              <a:defRPr/>
            </a:pPr>
            <a:fld id="{0C217710-2714-4B2D-83EA-E8F8A7F5F20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700213"/>
            <a:ext cx="7620000" cy="465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3089275" y="6373813"/>
            <a:ext cx="18018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imes New Roman" pitchFamily="18" charset="0"/>
                <a:cs typeface="Arial" pitchFamily="34" charset="0"/>
              </a:rPr>
              <a:t>Results: DIBCO 2009 </a:t>
            </a:r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362561C-229D-45FF-8D7D-AD37BEB4E4F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9804A0-998E-40A5-8BD3-5112E84737D1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Segmentation</a:t>
            </a:r>
          </a:p>
        </p:txBody>
      </p:sp>
      <p:sp>
        <p:nvSpPr>
          <p:cNvPr id="9222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/>
              <a:t>Group similar components (such as, pixels in an image, image frames in a video) </a:t>
            </a:r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/>
              <a:t>Applications: Finding tumors, veins, etc. in medical images, finding targets in satellite/aerial images, finding people in surveillance images, summarizing video, etc.</a:t>
            </a:r>
          </a:p>
          <a:p>
            <a:pPr marL="742950" lvl="1" indent="-285750" eaLnBrk="1" hangingPunct="1">
              <a:lnSpc>
                <a:spcPct val="13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None/>
            </a:pPr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ABB0C5-DD50-455B-8EF1-57AE7F7A356A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7865A-2186-4148-8D85-5A9020C13BBA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sp>
        <p:nvSpPr>
          <p:cNvPr id="24582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Divide the image into regions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R</a:t>
            </a:r>
            <a:r>
              <a:rPr lang="en-US" sz="2000" baseline="-25000"/>
              <a:t>1</a:t>
            </a:r>
            <a:r>
              <a:rPr lang="en-US" sz="2000"/>
              <a:t>,R</a:t>
            </a:r>
            <a:r>
              <a:rPr lang="en-US" sz="2000" baseline="-25000"/>
              <a:t>2</a:t>
            </a:r>
            <a:r>
              <a:rPr lang="en-US" sz="2000"/>
              <a:t>,…,R</a:t>
            </a:r>
            <a:r>
              <a:rPr lang="en-US" sz="2000" baseline="-25000"/>
              <a:t>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Following properties must hold: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4975" y="1301750"/>
            <a:ext cx="25241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2928938"/>
            <a:ext cx="3913188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4264025" y="5176838"/>
            <a:ext cx="241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(For adjacent regions)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D6C3FE1-543F-488D-8B7B-7165BD9B64D0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E005D5-D0C2-4BE1-AD43-86CD3CF78203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chemeClr val="tx2"/>
                </a:solidFill>
              </a:rPr>
              <a:t>Region Growing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Region growing: groups pixels or subregions into larger regions. 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 i="1">
                <a:solidFill>
                  <a:schemeClr val="tx2"/>
                </a:solidFill>
              </a:rPr>
              <a:t>Pixel aggregation:</a:t>
            </a:r>
            <a:r>
              <a:rPr lang="en-US" sz="2000"/>
              <a:t> starts with a set of “seed” points and from these grows regions by appending to each seed points those neighboring pixels that have similar properties (such as gray level).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sp>
        <p:nvSpPr>
          <p:cNvPr id="25607" name="Text Box 5"/>
          <p:cNvSpPr txBox="1">
            <a:spLocks noChangeArrowheads="1"/>
          </p:cNvSpPr>
          <p:nvPr/>
        </p:nvSpPr>
        <p:spPr bwMode="auto">
          <a:xfrm>
            <a:off x="2317750" y="5811838"/>
            <a:ext cx="49101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Predicate: for example abs(z</a:t>
            </a:r>
            <a:r>
              <a:rPr lang="en-US" baseline="-25000"/>
              <a:t>j</a:t>
            </a:r>
            <a:r>
              <a:rPr lang="en-US"/>
              <a:t> - seed) &lt; Epsilon</a:t>
            </a:r>
          </a:p>
        </p:txBody>
      </p:sp>
      <p:sp>
        <p:nvSpPr>
          <p:cNvPr id="25608" name="AutoShape 10"/>
          <p:cNvSpPr>
            <a:spLocks noChangeArrowheads="1"/>
          </p:cNvSpPr>
          <p:nvPr/>
        </p:nvSpPr>
        <p:spPr bwMode="auto">
          <a:xfrm>
            <a:off x="1196975" y="3841750"/>
            <a:ext cx="7737475" cy="1828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>
              <a:buFontTx/>
              <a:buAutoNum type="arabicPeriod"/>
            </a:pPr>
            <a:endParaRPr lang="fr-FR"/>
          </a:p>
        </p:txBody>
      </p:sp>
      <p:sp>
        <p:nvSpPr>
          <p:cNvPr id="25609" name="Text Box 11"/>
          <p:cNvSpPr txBox="1">
            <a:spLocks noChangeArrowheads="1"/>
          </p:cNvSpPr>
          <p:nvPr/>
        </p:nvSpPr>
        <p:spPr bwMode="auto">
          <a:xfrm>
            <a:off x="1293813" y="4035425"/>
            <a:ext cx="76612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/>
              <a:t>Choose the seed pixel(s).</a:t>
            </a:r>
          </a:p>
          <a:p>
            <a:pPr marL="342900" indent="-342900">
              <a:buFontTx/>
              <a:buAutoNum type="arabicPeriod"/>
            </a:pPr>
            <a:r>
              <a:rPr lang="en-US"/>
              <a:t>Check the neighboring pixels and add them to the region if they are similar to the seed</a:t>
            </a:r>
          </a:p>
          <a:p>
            <a:pPr marL="342900" indent="-342900">
              <a:buFontTx/>
              <a:buAutoNum type="arabicPeriod"/>
            </a:pPr>
            <a:r>
              <a:rPr lang="en-US"/>
              <a:t>Repeat step 2 for each of the newly added pixels; stop if no more pixels can be added</a:t>
            </a:r>
          </a:p>
          <a:p>
            <a:pPr marL="342900" indent="-342900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AB97E8-51AC-4827-B351-5943230B7AA5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55F59-860E-4975-BD32-F5E35A9874F3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pic>
        <p:nvPicPr>
          <p:cNvPr id="2663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49313" y="1600200"/>
            <a:ext cx="7354887" cy="4349750"/>
          </a:xfrm>
          <a:noFill/>
        </p:spPr>
      </p:pic>
      <p:sp>
        <p:nvSpPr>
          <p:cNvPr id="26631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8D93EA-DD76-4D25-911B-83B87F7BB27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D9E39E-0208-457D-AED2-EF1375905DAA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sp>
        <p:nvSpPr>
          <p:cNvPr id="4103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chemeClr val="tx2"/>
                </a:solidFill>
              </a:rPr>
              <a:t>Region Splitting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Region Growing: Starts from a set of seed points. 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Region Splitting: Starts with the whole image as a single region and subdivide the regions that do not satisfy a condition.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Image = One Region R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Select a predicate P (gray values etc.)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Successively divide each region into smaller and smaller quadrant regions so that:</a:t>
            </a:r>
          </a:p>
          <a:p>
            <a:pPr marL="1143000" lvl="2" indent="-2286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/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None/>
            </a:pPr>
            <a:endParaRPr lang="en-US" sz="200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3313113" y="5167313"/>
          <a:ext cx="20558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3" imgW="787320" imgH="228600" progId="">
                  <p:embed/>
                </p:oleObj>
              </mc:Choice>
              <mc:Fallback>
                <p:oleObj name="Equation" r:id="rId3" imgW="787320" imgH="2286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5167313"/>
                        <a:ext cx="2055812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37291F-9C84-40E3-B213-4498FDEE2A4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866832-84B0-479B-84DA-DA7B8E9E9A14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chemeClr val="tx2"/>
                </a:solidFill>
              </a:rPr>
              <a:t>Region Splitting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/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None/>
            </a:pPr>
            <a:endParaRPr lang="en-US" sz="20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276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9443" t="15993" r="56709"/>
          <a:stretch>
            <a:fillRect/>
          </a:stretch>
        </p:blipFill>
        <p:spPr>
          <a:xfrm>
            <a:off x="1558925" y="2032000"/>
            <a:ext cx="2890838" cy="2935288"/>
          </a:xfrm>
          <a:noFill/>
        </p:spPr>
      </p:pic>
      <p:pic>
        <p:nvPicPr>
          <p:cNvPr id="104448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038" y="2357438"/>
            <a:ext cx="368300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487" name="Text Box 7"/>
          <p:cNvSpPr txBox="1">
            <a:spLocks noChangeArrowheads="1"/>
          </p:cNvSpPr>
          <p:nvPr/>
        </p:nvSpPr>
        <p:spPr bwMode="auto">
          <a:xfrm>
            <a:off x="2509838" y="5305425"/>
            <a:ext cx="116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Problem?</a:t>
            </a:r>
          </a:p>
        </p:txBody>
      </p:sp>
      <p:sp>
        <p:nvSpPr>
          <p:cNvPr id="1044488" name="Text Box 8"/>
          <p:cNvSpPr txBox="1">
            <a:spLocks noChangeArrowheads="1"/>
          </p:cNvSpPr>
          <p:nvPr/>
        </p:nvSpPr>
        <p:spPr bwMode="auto">
          <a:xfrm>
            <a:off x="3659188" y="5302250"/>
            <a:ext cx="343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Adjacent regions could be same</a:t>
            </a:r>
          </a:p>
        </p:txBody>
      </p:sp>
      <p:sp>
        <p:nvSpPr>
          <p:cNvPr id="1044489" name="Text Box 9"/>
          <p:cNvSpPr txBox="1">
            <a:spLocks noChangeArrowheads="1"/>
          </p:cNvSpPr>
          <p:nvPr/>
        </p:nvSpPr>
        <p:spPr bwMode="auto">
          <a:xfrm>
            <a:off x="2508250" y="5716588"/>
            <a:ext cx="113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Solution?</a:t>
            </a:r>
          </a:p>
        </p:txBody>
      </p:sp>
      <p:sp>
        <p:nvSpPr>
          <p:cNvPr id="1044490" name="Text Box 10"/>
          <p:cNvSpPr txBox="1">
            <a:spLocks noChangeArrowheads="1"/>
          </p:cNvSpPr>
          <p:nvPr/>
        </p:nvSpPr>
        <p:spPr bwMode="auto">
          <a:xfrm>
            <a:off x="3660775" y="5695950"/>
            <a:ext cx="1441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Allow Merge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4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489" grpId="0"/>
      <p:bldP spid="10444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B87108-7377-48F8-9720-757C1EFFBEC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BDD55-A4C1-4D85-805F-16DC5BD40A6E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sp>
        <p:nvSpPr>
          <p:cNvPr id="5127" name="Rectangle 3"/>
          <p:cNvSpPr>
            <a:spLocks noChangeArrowheads="1"/>
          </p:cNvSpPr>
          <p:nvPr/>
        </p:nvSpPr>
        <p:spPr bwMode="auto">
          <a:xfrm>
            <a:off x="700088" y="10525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chemeClr val="tx2"/>
                </a:solidFill>
              </a:rPr>
              <a:t>Region Merging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Region merging is the opposite of region splitting.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Merge adjacent regions R</a:t>
            </a:r>
            <a:r>
              <a:rPr lang="en-US" sz="2000" baseline="-25000"/>
              <a:t>i</a:t>
            </a:r>
            <a:r>
              <a:rPr lang="en-US" sz="2000"/>
              <a:t> and R</a:t>
            </a:r>
            <a:r>
              <a:rPr lang="en-US" sz="2000" baseline="-25000"/>
              <a:t>j</a:t>
            </a:r>
            <a:r>
              <a:rPr lang="en-US" sz="2000"/>
              <a:t> for which: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endParaRPr lang="en-US" sz="20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chemeClr val="tx2"/>
                </a:solidFill>
              </a:rPr>
              <a:t>Region Splitting/Merging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Stop when no further split or merge is possible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5122" name="Object 7"/>
          <p:cNvGraphicFramePr>
            <a:graphicFrameLocks noChangeAspect="1"/>
          </p:cNvGraphicFramePr>
          <p:nvPr/>
        </p:nvGraphicFramePr>
        <p:xfrm>
          <a:off x="2573338" y="2847975"/>
          <a:ext cx="27320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1143000" imgH="241200" progId="">
                  <p:embed/>
                </p:oleObj>
              </mc:Choice>
              <mc:Fallback>
                <p:oleObj name="Equation" r:id="rId3" imgW="1143000" imgH="2412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2847975"/>
                        <a:ext cx="2732087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51D22FC-4318-4F41-8C9D-43D73D552C96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457200"/>
          </a:xfrm>
        </p:spPr>
        <p:txBody>
          <a:bodyPr/>
          <a:lstStyle/>
          <a:p>
            <a:pPr>
              <a:defRPr/>
            </a:pPr>
            <a:fld id="{5913CD71-1CEC-4C35-BD72-A41673B0A2D2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Region-Based Segmentation</a:t>
            </a:r>
          </a:p>
        </p:txBody>
      </p:sp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" y="1884363"/>
            <a:ext cx="6694488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AutoShape 9"/>
          <p:cNvSpPr>
            <a:spLocks noChangeArrowheads="1"/>
          </p:cNvSpPr>
          <p:nvPr/>
        </p:nvSpPr>
        <p:spPr bwMode="auto">
          <a:xfrm>
            <a:off x="796925" y="3827463"/>
            <a:ext cx="7737475" cy="1828800"/>
          </a:xfrm>
          <a:prstGeom prst="flowChartAlternate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>
              <a:buFontTx/>
              <a:buAutoNum type="arabicPeriod"/>
            </a:pPr>
            <a:endParaRPr lang="fr-FR"/>
          </a:p>
        </p:txBody>
      </p:sp>
      <p:sp>
        <p:nvSpPr>
          <p:cNvPr id="28680" name="Text Box 10"/>
          <p:cNvSpPr txBox="1">
            <a:spLocks noChangeArrowheads="1"/>
          </p:cNvSpPr>
          <p:nvPr/>
        </p:nvSpPr>
        <p:spPr bwMode="auto">
          <a:xfrm>
            <a:off x="893763" y="3835400"/>
            <a:ext cx="76612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80000"/>
              </a:lnSpc>
              <a:buFontTx/>
              <a:buAutoNum type="arabicPeriod"/>
            </a:pPr>
            <a:r>
              <a:rPr lang="en-US"/>
              <a:t>Split into four disjointed quadrants any region R</a:t>
            </a:r>
            <a:r>
              <a:rPr lang="en-US" baseline="-25000"/>
              <a:t>i</a:t>
            </a:r>
            <a:r>
              <a:rPr lang="en-US"/>
              <a:t> where P(R</a:t>
            </a:r>
            <a:r>
              <a:rPr lang="en-US" baseline="-25000"/>
              <a:t>i</a:t>
            </a:r>
            <a:r>
              <a:rPr lang="en-US"/>
              <a:t>)=False</a:t>
            </a:r>
          </a:p>
          <a:p>
            <a:pPr marL="342900" indent="-342900">
              <a:lnSpc>
                <a:spcPct val="180000"/>
              </a:lnSpc>
              <a:buFontTx/>
              <a:buAutoNum type="arabicPeriod"/>
            </a:pPr>
            <a:r>
              <a:rPr lang="en-US"/>
              <a:t>Merge any adjacent regions R</a:t>
            </a:r>
            <a:r>
              <a:rPr lang="en-US" baseline="-25000"/>
              <a:t>j</a:t>
            </a:r>
            <a:r>
              <a:rPr lang="en-US"/>
              <a:t> and R</a:t>
            </a:r>
            <a:r>
              <a:rPr lang="en-US" baseline="-25000"/>
              <a:t>k</a:t>
            </a:r>
            <a:r>
              <a:rPr lang="en-US"/>
              <a:t> for which P(R</a:t>
            </a:r>
            <a:r>
              <a:rPr lang="en-US" baseline="-25000"/>
              <a:t>j</a:t>
            </a:r>
            <a:r>
              <a:rPr lang="en-US"/>
              <a:t> U R</a:t>
            </a:r>
            <a:r>
              <a:rPr lang="en-US" baseline="-25000"/>
              <a:t>k</a:t>
            </a:r>
            <a:r>
              <a:rPr lang="en-US"/>
              <a:t>)=True</a:t>
            </a:r>
          </a:p>
          <a:p>
            <a:pPr marL="342900" indent="-342900">
              <a:lnSpc>
                <a:spcPct val="180000"/>
              </a:lnSpc>
              <a:buFontTx/>
              <a:buAutoNum type="arabicPeriod"/>
            </a:pPr>
            <a:r>
              <a:rPr lang="en-US"/>
              <a:t>Stop when no further merging or splitting is possible</a:t>
            </a:r>
          </a:p>
          <a:p>
            <a:pPr marL="342900" indent="-342900">
              <a:lnSpc>
                <a:spcPct val="180000"/>
              </a:lnSpc>
            </a:pPr>
            <a:endParaRPr lang="en-US"/>
          </a:p>
        </p:txBody>
      </p:sp>
      <p:sp>
        <p:nvSpPr>
          <p:cNvPr id="28681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B102202-F78E-4DBB-B055-AE777D254A5E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10475-3A7D-4E79-9F76-490F6854ED1D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  <p:sp>
        <p:nvSpPr>
          <p:cNvPr id="29702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AutoNum type="arabicPeriod"/>
            </a:pPr>
            <a:r>
              <a:rPr lang="en-US" sz="2200"/>
              <a:t>Chose the number (K) of clusters and randomly select the centroids of each cluster.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AutoNum type="arabicPeriod"/>
            </a:pPr>
            <a:r>
              <a:rPr lang="en-US" sz="2200"/>
              <a:t>For each data point: 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Calculate the distance from the data point to each cluster.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Assign the data point to the closest cluster.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AutoNum type="arabicPeriod"/>
            </a:pPr>
            <a:r>
              <a:rPr lang="en-US" sz="2200"/>
              <a:t>Recompute the centroid of each cluster.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AutoNum type="arabicPeriod"/>
            </a:pPr>
            <a:r>
              <a:rPr lang="en-US" sz="2200"/>
              <a:t>Repeat steps 2 and 3 until there is no further change in the assignment of data points (or in the centroids).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5D5A5AA-2020-410C-8495-7E16BDAE9799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26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27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D1755-71F6-406C-8EAD-BFD40B986A18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grpSp>
        <p:nvGrpSpPr>
          <p:cNvPr id="30725" name="Group 3"/>
          <p:cNvGrpSpPr>
            <a:grpSpLocks/>
          </p:cNvGrpSpPr>
          <p:nvPr/>
        </p:nvGrpSpPr>
        <p:grpSpPr bwMode="auto">
          <a:xfrm>
            <a:off x="1524000" y="1514475"/>
            <a:ext cx="6096000" cy="4572000"/>
            <a:chOff x="1104" y="1104"/>
            <a:chExt cx="3840" cy="2880"/>
          </a:xfrm>
        </p:grpSpPr>
        <p:sp>
          <p:nvSpPr>
            <p:cNvPr id="30746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7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5257800" y="23526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5334000" y="28098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5562600" y="26574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5791200" y="22002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6096000" y="25812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5867400" y="28098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5486400" y="33432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6019800" y="32670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6400800" y="28098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3200400" y="36480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3657600" y="40290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3505200" y="44862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3352800" y="41052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2590800" y="38004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667000" y="43338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3124200" y="43338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3352800" y="50196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667000" y="49434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886200" y="5019675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45" name="Rectangle 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95EBDC-8AE9-47B6-8DCD-0F13A2C98A1E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22B92-F2AC-4374-91D3-58DAE372F2C9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grpSp>
        <p:nvGrpSpPr>
          <p:cNvPr id="31749" name="Group 3"/>
          <p:cNvGrpSpPr>
            <a:grpSpLocks/>
          </p:cNvGrpSpPr>
          <p:nvPr/>
        </p:nvGrpSpPr>
        <p:grpSpPr bwMode="auto">
          <a:xfrm>
            <a:off x="1524000" y="1543050"/>
            <a:ext cx="6096000" cy="4572000"/>
            <a:chOff x="1104" y="1104"/>
            <a:chExt cx="3840" cy="2880"/>
          </a:xfrm>
        </p:grpSpPr>
        <p:sp>
          <p:nvSpPr>
            <p:cNvPr id="31776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7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5257800" y="23812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5334000" y="28384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5562600" y="26860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5791200" y="22288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6096000" y="26098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5867400" y="28384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5486400" y="33718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6019800" y="32956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6400800" y="28384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3200400" y="36766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3657600" y="40576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1" name="Oval 17"/>
          <p:cNvSpPr>
            <a:spLocks noChangeArrowheads="1"/>
          </p:cNvSpPr>
          <p:nvPr/>
        </p:nvSpPr>
        <p:spPr bwMode="auto">
          <a:xfrm>
            <a:off x="3505200" y="45148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3352800" y="41338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2590800" y="38290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2667000" y="43624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3124200" y="43624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3352800" y="50482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7" name="Oval 23"/>
          <p:cNvSpPr>
            <a:spLocks noChangeArrowheads="1"/>
          </p:cNvSpPr>
          <p:nvPr/>
        </p:nvSpPr>
        <p:spPr bwMode="auto">
          <a:xfrm>
            <a:off x="2667000" y="49720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3886200" y="5048250"/>
            <a:ext cx="76200" cy="76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1769" name="Group 25"/>
          <p:cNvGrpSpPr>
            <a:grpSpLocks noChangeAspect="1"/>
          </p:cNvGrpSpPr>
          <p:nvPr/>
        </p:nvGrpSpPr>
        <p:grpSpPr bwMode="auto">
          <a:xfrm>
            <a:off x="3505200" y="2000250"/>
            <a:ext cx="192088" cy="192088"/>
            <a:chOff x="4368" y="2688"/>
            <a:chExt cx="240" cy="240"/>
          </a:xfrm>
        </p:grpSpPr>
        <p:sp>
          <p:nvSpPr>
            <p:cNvPr id="31774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5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70" name="Group 28"/>
          <p:cNvGrpSpPr>
            <a:grpSpLocks noChangeAspect="1"/>
          </p:cNvGrpSpPr>
          <p:nvPr/>
        </p:nvGrpSpPr>
        <p:grpSpPr bwMode="auto">
          <a:xfrm>
            <a:off x="5410200" y="4972050"/>
            <a:ext cx="192088" cy="192088"/>
            <a:chOff x="4368" y="2688"/>
            <a:chExt cx="240" cy="240"/>
          </a:xfrm>
        </p:grpSpPr>
        <p:sp>
          <p:nvSpPr>
            <p:cNvPr id="31772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3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71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FE2896F-B2B5-4821-9B43-AEE302D15C3B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A3F28-C8DB-476E-BEEF-3E9678A7E353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Segmentation</a:t>
            </a:r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Segmentation algorithms are based on one of two basic properties of gray-scale values:</a:t>
            </a:r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Discontinuity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Partition an image based on abrupt changes in gray-scale levels.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Detection of isolated points, lines, and edges in an image.</a:t>
            </a:r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Similarity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Thresholding, region growing, and region splitting/merging.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AF67A92-49C7-402A-B852-240C8E2789DA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6E1CD2-0EFA-4FB5-9D78-11724F835DAE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grpSp>
        <p:nvGrpSpPr>
          <p:cNvPr id="32773" name="Group 3"/>
          <p:cNvGrpSpPr>
            <a:grpSpLocks/>
          </p:cNvGrpSpPr>
          <p:nvPr/>
        </p:nvGrpSpPr>
        <p:grpSpPr bwMode="auto">
          <a:xfrm>
            <a:off x="1524000" y="1514475"/>
            <a:ext cx="6096000" cy="4572000"/>
            <a:chOff x="1104" y="1104"/>
            <a:chExt cx="3840" cy="2880"/>
          </a:xfrm>
        </p:grpSpPr>
        <p:sp>
          <p:nvSpPr>
            <p:cNvPr id="32800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5257800" y="23526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5334000" y="2809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5562600" y="2657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5791200" y="2200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6096000" y="2581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58674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5486400" y="3343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6019800" y="32670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64008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3200400" y="3648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3657600" y="4029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5" name="Oval 17"/>
          <p:cNvSpPr>
            <a:spLocks noChangeArrowheads="1"/>
          </p:cNvSpPr>
          <p:nvPr/>
        </p:nvSpPr>
        <p:spPr bwMode="auto">
          <a:xfrm>
            <a:off x="3505200" y="4486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3352800" y="4105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7" name="Oval 19"/>
          <p:cNvSpPr>
            <a:spLocks noChangeArrowheads="1"/>
          </p:cNvSpPr>
          <p:nvPr/>
        </p:nvSpPr>
        <p:spPr bwMode="auto">
          <a:xfrm>
            <a:off x="2590800" y="3800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26670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89" name="Oval 21"/>
          <p:cNvSpPr>
            <a:spLocks noChangeArrowheads="1"/>
          </p:cNvSpPr>
          <p:nvPr/>
        </p:nvSpPr>
        <p:spPr bwMode="auto">
          <a:xfrm>
            <a:off x="31242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33528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91" name="Oval 23"/>
          <p:cNvSpPr>
            <a:spLocks noChangeArrowheads="1"/>
          </p:cNvSpPr>
          <p:nvPr/>
        </p:nvSpPr>
        <p:spPr bwMode="auto">
          <a:xfrm>
            <a:off x="2667000" y="49434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38862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2793" name="Group 25"/>
          <p:cNvGrpSpPr>
            <a:grpSpLocks noChangeAspect="1"/>
          </p:cNvGrpSpPr>
          <p:nvPr/>
        </p:nvGrpSpPr>
        <p:grpSpPr bwMode="auto">
          <a:xfrm>
            <a:off x="3505200" y="1971675"/>
            <a:ext cx="192088" cy="192088"/>
            <a:chOff x="4368" y="2688"/>
            <a:chExt cx="240" cy="240"/>
          </a:xfrm>
        </p:grpSpPr>
        <p:sp>
          <p:nvSpPr>
            <p:cNvPr id="32798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94" name="Group 28"/>
          <p:cNvGrpSpPr>
            <a:grpSpLocks noChangeAspect="1"/>
          </p:cNvGrpSpPr>
          <p:nvPr/>
        </p:nvGrpSpPr>
        <p:grpSpPr bwMode="auto">
          <a:xfrm>
            <a:off x="5410200" y="4943475"/>
            <a:ext cx="192088" cy="192088"/>
            <a:chOff x="4368" y="2688"/>
            <a:chExt cx="240" cy="240"/>
          </a:xfrm>
        </p:grpSpPr>
        <p:sp>
          <p:nvSpPr>
            <p:cNvPr id="32796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95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0CFAFD4-BF56-4EE6-96AC-048BB3639CEF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8236E8-6D76-4EE4-870F-DCB538C45B9A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grpSp>
        <p:nvGrpSpPr>
          <p:cNvPr id="33797" name="Group 3"/>
          <p:cNvGrpSpPr>
            <a:grpSpLocks/>
          </p:cNvGrpSpPr>
          <p:nvPr/>
        </p:nvGrpSpPr>
        <p:grpSpPr bwMode="auto">
          <a:xfrm>
            <a:off x="1524000" y="1514475"/>
            <a:ext cx="6096000" cy="4572000"/>
            <a:chOff x="1104" y="1104"/>
            <a:chExt cx="3840" cy="2880"/>
          </a:xfrm>
        </p:grpSpPr>
        <p:sp>
          <p:nvSpPr>
            <p:cNvPr id="33824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5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257800" y="23526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334000" y="2809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562600" y="2657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791200" y="2200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96000" y="2581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8674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486400" y="3343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6019800" y="32670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64008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3200400" y="3648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3657600" y="4029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3505200" y="4486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3352800" y="4105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2590800" y="3800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26670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31242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33528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2667000" y="49434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38862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3817" name="Group 25"/>
          <p:cNvGrpSpPr>
            <a:grpSpLocks noChangeAspect="1"/>
          </p:cNvGrpSpPr>
          <p:nvPr/>
        </p:nvGrpSpPr>
        <p:grpSpPr bwMode="auto">
          <a:xfrm>
            <a:off x="4191000" y="3343275"/>
            <a:ext cx="192088" cy="192088"/>
            <a:chOff x="4368" y="2688"/>
            <a:chExt cx="240" cy="240"/>
          </a:xfrm>
        </p:grpSpPr>
        <p:sp>
          <p:nvSpPr>
            <p:cNvPr id="33822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3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18" name="Group 28"/>
          <p:cNvGrpSpPr>
            <a:grpSpLocks noChangeAspect="1"/>
          </p:cNvGrpSpPr>
          <p:nvPr/>
        </p:nvGrpSpPr>
        <p:grpSpPr bwMode="auto">
          <a:xfrm>
            <a:off x="4572000" y="3724275"/>
            <a:ext cx="192088" cy="192088"/>
            <a:chOff x="4368" y="2688"/>
            <a:chExt cx="240" cy="240"/>
          </a:xfrm>
        </p:grpSpPr>
        <p:sp>
          <p:nvSpPr>
            <p:cNvPr id="33820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19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0303EB-A543-4EBB-B3AD-C09A322A92EB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3ABED-3CFD-4647-8A24-457AB5461411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grpSp>
        <p:nvGrpSpPr>
          <p:cNvPr id="34821" name="Group 3"/>
          <p:cNvGrpSpPr>
            <a:grpSpLocks/>
          </p:cNvGrpSpPr>
          <p:nvPr/>
        </p:nvGrpSpPr>
        <p:grpSpPr bwMode="auto">
          <a:xfrm>
            <a:off x="1524000" y="1500188"/>
            <a:ext cx="6096000" cy="4572000"/>
            <a:chOff x="1104" y="1104"/>
            <a:chExt cx="3840" cy="2880"/>
          </a:xfrm>
        </p:grpSpPr>
        <p:sp>
          <p:nvSpPr>
            <p:cNvPr id="34848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9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257800" y="23383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334000" y="27955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562600" y="26431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791200" y="21859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96000" y="25669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867400" y="27955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486400" y="33289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6019800" y="32527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6400800" y="27955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3200400" y="36337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3657600" y="40147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3505200" y="44719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3352800" y="40909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2590800" y="37861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2667000" y="43195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3124200" y="43195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3352800" y="50053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2667000" y="4929188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3886200" y="5005388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4841" name="Group 25"/>
          <p:cNvGrpSpPr>
            <a:grpSpLocks noChangeAspect="1"/>
          </p:cNvGrpSpPr>
          <p:nvPr/>
        </p:nvGrpSpPr>
        <p:grpSpPr bwMode="auto">
          <a:xfrm>
            <a:off x="4191000" y="3328988"/>
            <a:ext cx="192088" cy="192087"/>
            <a:chOff x="4368" y="2688"/>
            <a:chExt cx="240" cy="240"/>
          </a:xfrm>
        </p:grpSpPr>
        <p:sp>
          <p:nvSpPr>
            <p:cNvPr id="34846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7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842" name="Group 28"/>
          <p:cNvGrpSpPr>
            <a:grpSpLocks noChangeAspect="1"/>
          </p:cNvGrpSpPr>
          <p:nvPr/>
        </p:nvGrpSpPr>
        <p:grpSpPr bwMode="auto">
          <a:xfrm>
            <a:off x="4572000" y="3709988"/>
            <a:ext cx="192088" cy="192087"/>
            <a:chOff x="4368" y="2688"/>
            <a:chExt cx="240" cy="240"/>
          </a:xfrm>
        </p:grpSpPr>
        <p:sp>
          <p:nvSpPr>
            <p:cNvPr id="34844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43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395ADD-8006-4C70-ABCB-664B660ED4DB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1367E5-37C3-4C86-8298-ACB2936482D2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grpSp>
        <p:nvGrpSpPr>
          <p:cNvPr id="35845" name="Group 3"/>
          <p:cNvGrpSpPr>
            <a:grpSpLocks/>
          </p:cNvGrpSpPr>
          <p:nvPr/>
        </p:nvGrpSpPr>
        <p:grpSpPr bwMode="auto">
          <a:xfrm>
            <a:off x="1524000" y="1514475"/>
            <a:ext cx="6096000" cy="4572000"/>
            <a:chOff x="1104" y="1104"/>
            <a:chExt cx="3840" cy="2880"/>
          </a:xfrm>
        </p:grpSpPr>
        <p:sp>
          <p:nvSpPr>
            <p:cNvPr id="35872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257800" y="23526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334000" y="2809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562600" y="2657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791200" y="2200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96000" y="2581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8674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486400" y="33432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6019800" y="32670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6400800" y="28098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3200400" y="3648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3657600" y="40290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3505200" y="4486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3352800" y="41052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2590800" y="3800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26670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3124200" y="43338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33528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2667000" y="4943475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3886200" y="5019675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5865" name="Group 25"/>
          <p:cNvGrpSpPr>
            <a:grpSpLocks noChangeAspect="1"/>
          </p:cNvGrpSpPr>
          <p:nvPr/>
        </p:nvGrpSpPr>
        <p:grpSpPr bwMode="auto">
          <a:xfrm>
            <a:off x="4038600" y="3455988"/>
            <a:ext cx="192088" cy="192087"/>
            <a:chOff x="4368" y="2688"/>
            <a:chExt cx="240" cy="240"/>
          </a:xfrm>
        </p:grpSpPr>
        <p:sp>
          <p:nvSpPr>
            <p:cNvPr id="35870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66" name="Group 28"/>
          <p:cNvGrpSpPr>
            <a:grpSpLocks noChangeAspect="1"/>
          </p:cNvGrpSpPr>
          <p:nvPr/>
        </p:nvGrpSpPr>
        <p:grpSpPr bwMode="auto">
          <a:xfrm>
            <a:off x="4913313" y="3455988"/>
            <a:ext cx="192087" cy="192087"/>
            <a:chOff x="4368" y="2688"/>
            <a:chExt cx="240" cy="240"/>
          </a:xfrm>
        </p:grpSpPr>
        <p:sp>
          <p:nvSpPr>
            <p:cNvPr id="35868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67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D4B213-61C1-4992-9FCE-B6C243528CF5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C2FD2-2B2C-4D70-AB75-CABA592490C2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grpSp>
        <p:nvGrpSpPr>
          <p:cNvPr id="36869" name="Group 3"/>
          <p:cNvGrpSpPr>
            <a:grpSpLocks/>
          </p:cNvGrpSpPr>
          <p:nvPr/>
        </p:nvGrpSpPr>
        <p:grpSpPr bwMode="auto">
          <a:xfrm>
            <a:off x="1524000" y="1543050"/>
            <a:ext cx="6096000" cy="4572000"/>
            <a:chOff x="1104" y="1104"/>
            <a:chExt cx="3840" cy="2880"/>
          </a:xfrm>
        </p:grpSpPr>
        <p:sp>
          <p:nvSpPr>
            <p:cNvPr id="36896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257800" y="23812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334000" y="28384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562600" y="26860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791200" y="22288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96000" y="26098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867400" y="28384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486400" y="33718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6019800" y="32956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6400800" y="2838450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200400" y="36766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3657600" y="40576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3505200" y="45148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3352800" y="41338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2590800" y="38290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667000" y="43624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3124200" y="43624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3352800" y="50482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2667000" y="49720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886200" y="5048250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6889" name="Group 25"/>
          <p:cNvGrpSpPr>
            <a:grpSpLocks noChangeAspect="1"/>
          </p:cNvGrpSpPr>
          <p:nvPr/>
        </p:nvGrpSpPr>
        <p:grpSpPr bwMode="auto">
          <a:xfrm>
            <a:off x="4038600" y="3484563"/>
            <a:ext cx="192088" cy="192087"/>
            <a:chOff x="4368" y="2688"/>
            <a:chExt cx="240" cy="240"/>
          </a:xfrm>
        </p:grpSpPr>
        <p:sp>
          <p:nvSpPr>
            <p:cNvPr id="36894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90" name="Group 28"/>
          <p:cNvGrpSpPr>
            <a:grpSpLocks noChangeAspect="1"/>
          </p:cNvGrpSpPr>
          <p:nvPr/>
        </p:nvGrpSpPr>
        <p:grpSpPr bwMode="auto">
          <a:xfrm>
            <a:off x="4913313" y="3484563"/>
            <a:ext cx="192087" cy="192087"/>
            <a:chOff x="4368" y="2688"/>
            <a:chExt cx="240" cy="240"/>
          </a:xfrm>
        </p:grpSpPr>
        <p:sp>
          <p:nvSpPr>
            <p:cNvPr id="36892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91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BD8183-B110-493A-AF26-EE13A47DA40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F18A21-DEAB-473B-96D7-ABE58A889ADF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  <p:grpSp>
        <p:nvGrpSpPr>
          <p:cNvPr id="37893" name="Group 3"/>
          <p:cNvGrpSpPr>
            <a:grpSpLocks/>
          </p:cNvGrpSpPr>
          <p:nvPr/>
        </p:nvGrpSpPr>
        <p:grpSpPr bwMode="auto">
          <a:xfrm>
            <a:off x="1524000" y="1528763"/>
            <a:ext cx="6096000" cy="4572000"/>
            <a:chOff x="1104" y="1104"/>
            <a:chExt cx="3840" cy="2880"/>
          </a:xfrm>
        </p:grpSpPr>
        <p:sp>
          <p:nvSpPr>
            <p:cNvPr id="37920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257800" y="23669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3340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562600" y="26717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791200" y="2214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96000" y="2595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8674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486400" y="3357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6019800" y="32813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64008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3200400" y="36623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3657600" y="40433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3505200" y="45005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3352800" y="41195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2590800" y="38147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667000" y="43481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3124200" y="43481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3352800" y="50339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2667000" y="49577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886200" y="50339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7913" name="Group 25"/>
          <p:cNvGrpSpPr>
            <a:grpSpLocks noChangeAspect="1"/>
          </p:cNvGrpSpPr>
          <p:nvPr/>
        </p:nvGrpSpPr>
        <p:grpSpPr bwMode="auto">
          <a:xfrm>
            <a:off x="3084513" y="4424363"/>
            <a:ext cx="192087" cy="192087"/>
            <a:chOff x="4368" y="2688"/>
            <a:chExt cx="240" cy="240"/>
          </a:xfrm>
        </p:grpSpPr>
        <p:sp>
          <p:nvSpPr>
            <p:cNvPr id="37918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9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4" name="Group 28"/>
          <p:cNvGrpSpPr>
            <a:grpSpLocks noChangeAspect="1"/>
          </p:cNvGrpSpPr>
          <p:nvPr/>
        </p:nvGrpSpPr>
        <p:grpSpPr bwMode="auto">
          <a:xfrm>
            <a:off x="5803900" y="2671763"/>
            <a:ext cx="192088" cy="192087"/>
            <a:chOff x="4368" y="2688"/>
            <a:chExt cx="240" cy="240"/>
          </a:xfrm>
        </p:grpSpPr>
        <p:sp>
          <p:nvSpPr>
            <p:cNvPr id="37916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7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15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e la date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BD8183-B110-493A-AF26-EE13A47DA40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32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3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0B8FA-56F5-463B-B681-563FB01B605A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grpSp>
        <p:nvGrpSpPr>
          <p:cNvPr id="38917" name="Group 3"/>
          <p:cNvGrpSpPr>
            <a:grpSpLocks/>
          </p:cNvGrpSpPr>
          <p:nvPr/>
        </p:nvGrpSpPr>
        <p:grpSpPr bwMode="auto">
          <a:xfrm>
            <a:off x="1524000" y="1528763"/>
            <a:ext cx="6096000" cy="4572000"/>
            <a:chOff x="1104" y="1104"/>
            <a:chExt cx="3840" cy="2880"/>
          </a:xfrm>
        </p:grpSpPr>
        <p:sp>
          <p:nvSpPr>
            <p:cNvPr id="38944" name="Line 4"/>
            <p:cNvSpPr>
              <a:spLocks noChangeShapeType="1"/>
            </p:cNvSpPr>
            <p:nvPr/>
          </p:nvSpPr>
          <p:spPr bwMode="auto">
            <a:xfrm>
              <a:off x="1104" y="3984"/>
              <a:ext cx="38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5" name="Line 5"/>
            <p:cNvSpPr>
              <a:spLocks noChangeShapeType="1"/>
            </p:cNvSpPr>
            <p:nvPr/>
          </p:nvSpPr>
          <p:spPr bwMode="auto">
            <a:xfrm rot="-5400000">
              <a:off x="-336" y="2544"/>
              <a:ext cx="28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257800" y="23669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3340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562600" y="26717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791200" y="2214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96000" y="2595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8674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486400" y="33575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6019800" y="32813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6400800" y="2824163"/>
            <a:ext cx="76200" cy="7620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3200400" y="36623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657600" y="40433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3505200" y="45005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3352800" y="41195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2590800" y="38147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2667000" y="43481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3124200" y="43481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3352800" y="50339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2667000" y="49577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3886200" y="5033963"/>
            <a:ext cx="76200" cy="762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8937" name="Group 25"/>
          <p:cNvGrpSpPr>
            <a:grpSpLocks noChangeAspect="1"/>
          </p:cNvGrpSpPr>
          <p:nvPr/>
        </p:nvGrpSpPr>
        <p:grpSpPr bwMode="auto">
          <a:xfrm>
            <a:off x="3084513" y="4424363"/>
            <a:ext cx="192087" cy="192087"/>
            <a:chOff x="4368" y="2688"/>
            <a:chExt cx="240" cy="240"/>
          </a:xfrm>
        </p:grpSpPr>
        <p:sp>
          <p:nvSpPr>
            <p:cNvPr id="38942" name="Line 26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3" name="Line 27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938" name="Group 28"/>
          <p:cNvGrpSpPr>
            <a:grpSpLocks noChangeAspect="1"/>
          </p:cNvGrpSpPr>
          <p:nvPr/>
        </p:nvGrpSpPr>
        <p:grpSpPr bwMode="auto">
          <a:xfrm>
            <a:off x="5803900" y="2671763"/>
            <a:ext cx="192088" cy="192087"/>
            <a:chOff x="4368" y="2688"/>
            <a:chExt cx="240" cy="240"/>
          </a:xfrm>
        </p:grpSpPr>
        <p:sp>
          <p:nvSpPr>
            <p:cNvPr id="38940" name="Line 29"/>
            <p:cNvSpPr>
              <a:spLocks noChangeAspect="1" noChangeShapeType="1"/>
            </p:cNvSpPr>
            <p:nvPr/>
          </p:nvSpPr>
          <p:spPr bwMode="auto">
            <a:xfrm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1" name="Line 30"/>
            <p:cNvSpPr>
              <a:spLocks noChangeAspect="1" noChangeShapeType="1"/>
            </p:cNvSpPr>
            <p:nvPr/>
          </p:nvSpPr>
          <p:spPr bwMode="auto">
            <a:xfrm flipV="1">
              <a:off x="4368" y="2688"/>
              <a:ext cx="240" cy="24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39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7F52CE-B471-4FD2-A101-0CB7AD2F2D71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560F-1D94-43B3-B6F9-A4D7EE21CC67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Clustering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714375" y="110966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3994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644650"/>
            <a:ext cx="6145213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68B7B8-9777-45E0-B614-5DF19AE398DF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96BCDE-C341-4C85-A618-150F6AE03E25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Clustering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714375" y="110966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0" y="1636713"/>
            <a:ext cx="6188075" cy="431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0F2059-8F22-4B39-8480-BDEE615A3268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C93E6-5928-4122-90AB-4B019DF9B856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Clustering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714375" y="110966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363" y="1606550"/>
            <a:ext cx="64516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80AD28-531D-436B-B4AB-B50E4E08504A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D170BD-62B9-4DF4-823C-D056903AB240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Thresholding</a:t>
            </a:r>
          </a:p>
        </p:txBody>
      </p:sp>
      <p:sp>
        <p:nvSpPr>
          <p:cNvPr id="11270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Segmentation into two classes/groups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Foreground (Objects)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Background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1127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950" y="2551113"/>
            <a:ext cx="304482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5050" y="3227388"/>
            <a:ext cx="33496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3050" y="3567113"/>
            <a:ext cx="1754188" cy="217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2F7190-A41F-44E1-9DE1-8BA6C220F255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A41530-3822-4180-B802-5E844FADC87C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Clustering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714375" y="110966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585913"/>
            <a:ext cx="7018337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10ADEC-F7F6-4246-9DC2-EE3E810465FC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822F07-CD4C-498B-90B4-EB797B7EFC78}" type="slidenum">
              <a:rPr lang="en-US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Clustering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714375" y="110966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44039" name="Picture 4" descr="hous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76463" y="1930400"/>
            <a:ext cx="2428875" cy="1828800"/>
          </a:xfrm>
          <a:noFill/>
        </p:spPr>
      </p:pic>
      <p:pic>
        <p:nvPicPr>
          <p:cNvPr id="44040" name="Picture 5" descr="house_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1063" y="1925638"/>
            <a:ext cx="24288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1" name="Picture 6" descr="ha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9263" y="3816350"/>
            <a:ext cx="28860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2" name="Picture 7" descr="hand_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91063" y="3816350"/>
            <a:ext cx="28860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3" name="Text Box 8"/>
          <p:cNvSpPr txBox="1">
            <a:spLocks noChangeArrowheads="1"/>
          </p:cNvSpPr>
          <p:nvPr/>
        </p:nvSpPr>
        <p:spPr bwMode="auto">
          <a:xfrm>
            <a:off x="184150" y="5153025"/>
            <a:ext cx="152876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D. Comaniciu and P. Meer</a:t>
            </a:r>
            <a:r>
              <a:rPr lang="en-US" sz="1000"/>
              <a:t>, </a:t>
            </a:r>
            <a:r>
              <a:rPr lang="en-US" sz="1000" i="1">
                <a:solidFill>
                  <a:srgbClr val="000000"/>
                </a:solidFill>
              </a:rPr>
              <a:t>Robust Analysis of Feature Spaces: </a:t>
            </a:r>
            <a:br>
              <a:rPr lang="en-US" sz="1000" i="1">
                <a:solidFill>
                  <a:srgbClr val="000000"/>
                </a:solidFill>
              </a:rPr>
            </a:br>
            <a:r>
              <a:rPr lang="en-US" sz="1000" i="1">
                <a:solidFill>
                  <a:srgbClr val="000000"/>
                </a:solidFill>
              </a:rPr>
              <a:t>Color Image Segmentation</a:t>
            </a:r>
            <a:r>
              <a:rPr lang="en-US" sz="1000">
                <a:solidFill>
                  <a:srgbClr val="000000"/>
                </a:solidFill>
              </a:rPr>
              <a:t>, 1997.</a:t>
            </a:r>
            <a:r>
              <a:rPr lang="en-US" sz="100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C807752-DCD8-4D50-A2C4-6180A50A64AB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EFF185-F25A-4037-BDD1-CC30D19F2A33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K-Means Clustering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sp>
        <p:nvSpPr>
          <p:cNvPr id="45063" name="Text Box 4"/>
          <p:cNvSpPr txBox="1">
            <a:spLocks noChangeArrowheads="1"/>
          </p:cNvSpPr>
          <p:nvPr/>
        </p:nvSpPr>
        <p:spPr bwMode="auto">
          <a:xfrm>
            <a:off x="1228725" y="5434013"/>
            <a:ext cx="97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Original</a:t>
            </a:r>
          </a:p>
        </p:txBody>
      </p:sp>
      <p:pic>
        <p:nvPicPr>
          <p:cNvPr id="4506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082800"/>
            <a:ext cx="26035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2070100"/>
            <a:ext cx="26035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7600" y="2070100"/>
            <a:ext cx="26035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7" name="Text Box 8"/>
          <p:cNvSpPr txBox="1">
            <a:spLocks noChangeArrowheads="1"/>
          </p:cNvSpPr>
          <p:nvPr/>
        </p:nvSpPr>
        <p:spPr bwMode="auto">
          <a:xfrm>
            <a:off x="4264025" y="5408613"/>
            <a:ext cx="596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K=5</a:t>
            </a:r>
          </a:p>
        </p:txBody>
      </p:sp>
      <p:sp>
        <p:nvSpPr>
          <p:cNvPr id="45068" name="Text Box 9"/>
          <p:cNvSpPr txBox="1">
            <a:spLocks noChangeArrowheads="1"/>
          </p:cNvSpPr>
          <p:nvPr/>
        </p:nvSpPr>
        <p:spPr bwMode="auto">
          <a:xfrm>
            <a:off x="7121525" y="5395913"/>
            <a:ext cx="723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K=11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FE2896F-B2B5-4821-9B43-AEE302D15C3B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40C10D-1C0A-4DFA-B2D1-2AF50524BAD4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Segmentation </a:t>
            </a:r>
            <a:r>
              <a:rPr lang="en-US" smtClean="0">
                <a:solidFill>
                  <a:srgbClr val="FF0000"/>
                </a:solidFill>
              </a:rPr>
              <a:t>(Recall)</a:t>
            </a:r>
          </a:p>
        </p:txBody>
      </p:sp>
      <p:sp>
        <p:nvSpPr>
          <p:cNvPr id="15366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Segmentation algorithms are based on one of two basic properties of gray-scale values:</a:t>
            </a:r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 u="sng"/>
              <a:t>Discontinuity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Partition an image based on abrupt changes in gray-scale levels.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Detection of isolated points, lines, and edges in an image.</a:t>
            </a:r>
          </a:p>
          <a:p>
            <a:pPr marL="742950" lvl="1" indent="-285750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Similarity</a:t>
            </a:r>
          </a:p>
          <a:p>
            <a:pPr marL="1143000" lvl="2" indent="-228600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/>
              <a:t>Thresholding, region growing, and region splitting/merging.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E2896F-B2B5-4821-9B43-AEE302D15C3B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0EFC15C2-81C9-443C-9C9D-FD1496D113B4}" type="slidenum">
              <a:rPr lang="en-US" altLang="en-US" sz="1200">
                <a:latin typeface="+mj-lt"/>
              </a:rPr>
              <a:pPr algn="r" eaLnBrk="1" hangingPunct="1">
                <a:defRPr/>
              </a:pPr>
              <a:t>44</a:t>
            </a:fld>
            <a:endParaRPr lang="en-US" altLang="en-US" sz="1200">
              <a:latin typeface="+mj-lt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Point Detection</a:t>
            </a:r>
          </a:p>
          <a:p>
            <a:pPr marL="342900" indent="-342900" eaLnBrk="1" hangingPunct="1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Line Detection</a:t>
            </a:r>
          </a:p>
          <a:p>
            <a:pPr marL="342900" indent="-342900" eaLnBrk="1" hangingPunct="1">
              <a:lnSpc>
                <a:spcPct val="2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Edge Detection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E2896F-B2B5-4821-9B43-AEE302D15C3B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0282F3A8-9DE2-444A-8496-ED684E565B0E}" type="slidenum">
              <a:rPr lang="en-US" altLang="en-US" sz="1200">
                <a:latin typeface="+mj-lt"/>
              </a:rPr>
              <a:pPr algn="r" eaLnBrk="1" hangingPunct="1">
                <a:defRPr/>
              </a:pPr>
              <a:t>45</a:t>
            </a:fld>
            <a:endParaRPr lang="en-US" altLang="en-US" sz="1200">
              <a:latin typeface="+mj-lt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Recall – Chapter 3 </a:t>
            </a:r>
          </a:p>
        </p:txBody>
      </p:sp>
      <p:sp>
        <p:nvSpPr>
          <p:cNvPr id="17414" name="Rectangle 3"/>
          <p:cNvSpPr>
            <a:spLocks noChangeArrowheads="1"/>
          </p:cNvSpPr>
          <p:nvPr/>
        </p:nvSpPr>
        <p:spPr bwMode="auto">
          <a:xfrm>
            <a:off x="714375" y="1152525"/>
            <a:ext cx="78867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/>
              <a:t>This image contains various objects a line and an isolated noise point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/>
              <a:t>We consider a horizontal line passing through the isolated point 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</p:txBody>
      </p:sp>
      <p:pic>
        <p:nvPicPr>
          <p:cNvPr id="17415" name="Picture 7" descr="fi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5588" y="2855913"/>
            <a:ext cx="2455862" cy="24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E2896F-B2B5-4821-9B43-AEE302D15C3B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68443208-7F16-4D41-931A-00A84889D486}" type="slidenum">
              <a:rPr lang="en-US" altLang="en-US" sz="1200">
                <a:latin typeface="+mj-lt"/>
              </a:rPr>
              <a:pPr algn="r" eaLnBrk="1" hangingPunct="1">
                <a:defRPr/>
              </a:pPr>
              <a:t>46</a:t>
            </a:fld>
            <a:endParaRPr lang="en-US" altLang="en-US" sz="1200">
              <a:latin typeface="+mj-lt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Recall – Chapter 3 </a:t>
            </a:r>
          </a:p>
        </p:txBody>
      </p:sp>
      <p:sp>
        <p:nvSpPr>
          <p:cNvPr id="18438" name="Rectangle 3"/>
          <p:cNvSpPr>
            <a:spLocks noChangeArrowheads="1"/>
          </p:cNvSpPr>
          <p:nvPr/>
        </p:nvSpPr>
        <p:spPr bwMode="auto">
          <a:xfrm>
            <a:off x="701675" y="1152525"/>
            <a:ext cx="78867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We </a:t>
            </a:r>
            <a:r>
              <a:rPr lang="en-GB" sz="2200"/>
              <a:t>consider the properties of the first and the second order differences of the intensity as we traverse the line from left to right.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</p:txBody>
      </p:sp>
      <p:pic>
        <p:nvPicPr>
          <p:cNvPr id="18439" name="Picture 9" descr="scan0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763" y="2519363"/>
            <a:ext cx="75438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E2896F-B2B5-4821-9B43-AEE302D15C3B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7C525DAB-9015-4A52-B352-4972715F37D0}" type="slidenum">
              <a:rPr lang="en-US" altLang="en-US" sz="1200">
                <a:latin typeface="+mj-lt"/>
              </a:rPr>
              <a:pPr algn="r" eaLnBrk="1" hangingPunct="1">
                <a:defRPr/>
              </a:pPr>
              <a:t>47</a:t>
            </a:fld>
            <a:endParaRPr lang="en-US" altLang="en-US" sz="1200">
              <a:latin typeface="+mj-lt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Recall – Key Points</a:t>
            </a:r>
          </a:p>
        </p:txBody>
      </p:sp>
      <p:sp>
        <p:nvSpPr>
          <p:cNvPr id="19462" name="Rectangle 3"/>
          <p:cNvSpPr>
            <a:spLocks noChangeArrowheads="1"/>
          </p:cNvSpPr>
          <p:nvPr/>
        </p:nvSpPr>
        <p:spPr bwMode="auto">
          <a:xfrm>
            <a:off x="482600" y="1409700"/>
            <a:ext cx="8281988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000"/>
              <a:t>First order differences generally produce thicker edges in an image (see the ramp). </a:t>
            </a:r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000"/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000"/>
              <a:t>Second order differences have a stronger response to fine detail, such as isolated points and thin lines (see isolated point and the line). </a:t>
            </a:r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000"/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000"/>
              <a:t>The second order difference produces a double response as it transitions into and out of an edge (see ramp and step). </a:t>
            </a:r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000"/>
          </a:p>
          <a:p>
            <a:pPr marL="185738" indent="-185738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000"/>
              <a:t>The sign of the second order difference can determine if the transition is from light to dark, or vice-versa (see ramp and step).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80AD28-531D-436B-B4AB-B50E4E08504A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60AF2-B552-4AA1-86A4-733480A61985}" type="slidenum">
              <a:rPr lang="en-US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Detection of Isolated Points</a:t>
            </a:r>
          </a:p>
        </p:txBody>
      </p:sp>
      <p:sp>
        <p:nvSpPr>
          <p:cNvPr id="1034" name="Rectangle 3"/>
          <p:cNvSpPr>
            <a:spLocks noChangeArrowheads="1"/>
          </p:cNvSpPr>
          <p:nvPr/>
        </p:nvSpPr>
        <p:spPr bwMode="auto">
          <a:xfrm>
            <a:off x="700088" y="1066800"/>
            <a:ext cx="788670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Isolated Point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Gray level – Different from neighboring pixels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None/>
            </a:pPr>
            <a:endParaRPr lang="en-US" sz="20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Second Derivative – Laplacian </a:t>
            </a:r>
            <a:r>
              <a:rPr lang="en-US" sz="2200">
                <a:solidFill>
                  <a:srgbClr val="FF0000"/>
                </a:solidFill>
              </a:rPr>
              <a:t>(Recall)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11275" name="Object 5"/>
          <p:cNvGraphicFramePr>
            <a:graphicFrameLocks noChangeAspect="1"/>
          </p:cNvGraphicFramePr>
          <p:nvPr/>
        </p:nvGraphicFramePr>
        <p:xfrm>
          <a:off x="2771775" y="2676525"/>
          <a:ext cx="2747963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Equation" r:id="rId3" imgW="1460160" imgH="444240" progId="">
                  <p:embed/>
                </p:oleObj>
              </mc:Choice>
              <mc:Fallback>
                <p:oleObj name="Equation" r:id="rId3" imgW="1460160" imgH="444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676525"/>
                        <a:ext cx="2747963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5"/>
          <p:cNvGraphicFramePr>
            <a:graphicFrameLocks noChangeAspect="1"/>
          </p:cNvGraphicFramePr>
          <p:nvPr/>
        </p:nvGraphicFramePr>
        <p:xfrm>
          <a:off x="1952625" y="3598863"/>
          <a:ext cx="4973638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Equation" r:id="rId5" imgW="3035160" imgH="431640" progId="">
                  <p:embed/>
                </p:oleObj>
              </mc:Choice>
              <mc:Fallback>
                <p:oleObj name="Equation" r:id="rId5" imgW="3035160" imgH="4316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3598863"/>
                        <a:ext cx="4973638" cy="808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5"/>
          <p:cNvGraphicFramePr>
            <a:graphicFrameLocks noChangeAspect="1"/>
          </p:cNvGraphicFramePr>
          <p:nvPr/>
        </p:nvGraphicFramePr>
        <p:xfrm>
          <a:off x="2651125" y="5073650"/>
          <a:ext cx="102711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6" name="Equation" r:id="rId7" imgW="634680" imgH="672840" progId="">
                  <p:embed/>
                </p:oleObj>
              </mc:Choice>
              <mc:Fallback>
                <p:oleObj name="Equation" r:id="rId7" imgW="634680" imgH="6728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5073650"/>
                        <a:ext cx="1027113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5"/>
          <p:cNvGraphicFramePr>
            <a:graphicFrameLocks noChangeAspect="1"/>
          </p:cNvGraphicFramePr>
          <p:nvPr/>
        </p:nvGraphicFramePr>
        <p:xfrm>
          <a:off x="4943475" y="5070475"/>
          <a:ext cx="979488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Equation" r:id="rId9" imgW="583920" imgH="672840" progId="">
                  <p:embed/>
                </p:oleObj>
              </mc:Choice>
              <mc:Fallback>
                <p:oleObj name="Equation" r:id="rId9" imgW="583920" imgH="6728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5070475"/>
                        <a:ext cx="979488" cy="1128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Rectangle 3"/>
          <p:cNvSpPr>
            <a:spLocks noChangeArrowheads="1"/>
          </p:cNvSpPr>
          <p:nvPr/>
        </p:nvSpPr>
        <p:spPr bwMode="auto">
          <a:xfrm>
            <a:off x="711200" y="4478338"/>
            <a:ext cx="7886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Implementation – Spatial filters</a:t>
            </a:r>
            <a:endParaRPr lang="en-US" sz="2200">
              <a:solidFill>
                <a:srgbClr val="FF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977B6D36-F9FA-4F3A-A250-8393368BDECE}" type="slidenum">
              <a:rPr lang="en-US" altLang="en-US" sz="1200">
                <a:latin typeface="+mj-lt"/>
              </a:rPr>
              <a:pPr algn="r" eaLnBrk="1" hangingPunct="1">
                <a:defRPr/>
              </a:pPr>
              <a:t>49</a:t>
            </a:fld>
            <a:endParaRPr lang="en-US" altLang="en-US" sz="1200">
              <a:latin typeface="+mj-lt"/>
            </a:endParaRP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Detection of Isolated Points</a:t>
            </a:r>
          </a:p>
        </p:txBody>
      </p:sp>
      <p:sp>
        <p:nvSpPr>
          <p:cNvPr id="2055" name="Rectangle 3"/>
          <p:cNvSpPr>
            <a:spLocks noChangeArrowheads="1"/>
          </p:cNvSpPr>
          <p:nvPr/>
        </p:nvSpPr>
        <p:spPr bwMode="auto">
          <a:xfrm>
            <a:off x="700088" y="1066800"/>
            <a:ext cx="8177212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We say that a point has been detected at the location (x,y), if the absolute value of the response is above a threshold T</a:t>
            </a:r>
          </a:p>
          <a:p>
            <a:pPr marL="342900" indent="-342900"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If the detected points are labelled 1 and all others are labelled 0, we can visualise the results of point detection by a binary image g(x,y)</a:t>
            </a:r>
            <a:endParaRPr lang="en-US" sz="2200"/>
          </a:p>
          <a:p>
            <a:pPr marL="742950" lvl="1" indent="-285750"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2050" name="Object 12"/>
          <p:cNvGraphicFramePr>
            <a:graphicFrameLocks noChangeAspect="1"/>
          </p:cNvGraphicFramePr>
          <p:nvPr/>
        </p:nvGraphicFramePr>
        <p:xfrm>
          <a:off x="2619375" y="4295775"/>
          <a:ext cx="37258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Equation" r:id="rId3" imgW="1460160" imgH="419040" progId="Equation.3">
                  <p:embed/>
                </p:oleObj>
              </mc:Choice>
              <mc:Fallback>
                <p:oleObj name="Equation" r:id="rId3" imgW="1460160" imgH="419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4295775"/>
                        <a:ext cx="3725863" cy="1069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F32F9B3-0B22-4C62-9AD4-308FC4FC6D28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E092BF-DEE6-45B5-BAE6-6277DA2C441C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Thresholding</a:t>
            </a:r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514475" y="1560513"/>
          <a:ext cx="5713413" cy="145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1790640" imgH="457200" progId="">
                  <p:embed/>
                </p:oleObj>
              </mc:Choice>
              <mc:Fallback>
                <p:oleObj name="Equation" r:id="rId3" imgW="1790640" imgH="457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560513"/>
                        <a:ext cx="5713413" cy="1458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2279650" y="3322638"/>
            <a:ext cx="4730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cs typeface="Arial" pitchFamily="34" charset="0"/>
              </a:rPr>
              <a:t>Objects &amp; Background</a:t>
            </a:r>
          </a:p>
        </p:txBody>
      </p:sp>
      <p:sp>
        <p:nvSpPr>
          <p:cNvPr id="1032" name="Rectangle 5"/>
          <p:cNvSpPr>
            <a:spLocks noChangeArrowheads="1"/>
          </p:cNvSpPr>
          <p:nvPr/>
        </p:nvSpPr>
        <p:spPr bwMode="auto">
          <a:xfrm>
            <a:off x="482600" y="4660900"/>
            <a:ext cx="78867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3600"/>
              <a:t>Global Thresholding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3600"/>
              <a:t>Local/Adaptive Thresholding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810E1135-7392-4E9A-BFCC-BDA084356948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50</a:t>
            </a:fld>
            <a:endParaRPr lang="en-US" altLang="en-US" sz="1200">
              <a:latin typeface="+mj-lt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Detection of Isolated Points</a:t>
            </a:r>
          </a:p>
        </p:txBody>
      </p:sp>
      <p:pic>
        <p:nvPicPr>
          <p:cNvPr id="20486" name="Picture 8" descr="fi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5" y="1679575"/>
            <a:ext cx="30226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Rectangle 3"/>
          <p:cNvSpPr>
            <a:spLocks noChangeArrowheads="1"/>
          </p:cNvSpPr>
          <p:nvPr/>
        </p:nvSpPr>
        <p:spPr bwMode="auto">
          <a:xfrm>
            <a:off x="866775" y="4759325"/>
            <a:ext cx="34702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GB"/>
              <a:t>Original image with a nearly invisible isolated dark point in the dark gray area</a:t>
            </a:r>
            <a:endParaRPr lang="en-GB" sz="2800"/>
          </a:p>
        </p:txBody>
      </p:sp>
      <p:pic>
        <p:nvPicPr>
          <p:cNvPr id="20488" name="Picture 10" descr="fig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7775" y="1682750"/>
            <a:ext cx="3009900" cy="300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Rectangle 3"/>
          <p:cNvSpPr>
            <a:spLocks noChangeArrowheads="1"/>
          </p:cNvSpPr>
          <p:nvPr/>
        </p:nvSpPr>
        <p:spPr bwMode="auto">
          <a:xfrm>
            <a:off x="4905375" y="4772025"/>
            <a:ext cx="34702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GB"/>
              <a:t>Binary image showing the detected point</a:t>
            </a:r>
            <a:r>
              <a:rPr lang="en-GB" sz="2800"/>
              <a:t> </a:t>
            </a:r>
          </a:p>
        </p:txBody>
      </p:sp>
      <p:sp>
        <p:nvSpPr>
          <p:cNvPr id="20490" name="Line 12"/>
          <p:cNvSpPr>
            <a:spLocks noChangeShapeType="1"/>
          </p:cNvSpPr>
          <p:nvPr/>
        </p:nvSpPr>
        <p:spPr bwMode="auto">
          <a:xfrm>
            <a:off x="6651625" y="1893888"/>
            <a:ext cx="517525" cy="504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Rectangle 3"/>
          <p:cNvSpPr>
            <a:spLocks noChangeArrowheads="1"/>
          </p:cNvSpPr>
          <p:nvPr/>
        </p:nvSpPr>
        <p:spPr bwMode="auto">
          <a:xfrm>
            <a:off x="714375" y="1138238"/>
            <a:ext cx="842962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04B88267-F62F-49BB-AD29-48ED8B8C8DA3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51</a:t>
            </a:fld>
            <a:endParaRPr lang="en-US" altLang="en-US" sz="1200">
              <a:latin typeface="+mj-lt"/>
            </a:endParaRPr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 Detection</a:t>
            </a:r>
          </a:p>
        </p:txBody>
      </p:sp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268288" y="1195388"/>
            <a:ext cx="86423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A </a:t>
            </a:r>
            <a:r>
              <a:rPr lang="en-GB" sz="2200">
                <a:solidFill>
                  <a:srgbClr val="000099"/>
                </a:solidFill>
              </a:rPr>
              <a:t>line</a:t>
            </a:r>
            <a:r>
              <a:rPr lang="en-GB" sz="2200"/>
              <a:t> is an edge segment in which the intensity of the background on either side is either much higher or much lower than the intensity of the line pixels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Assumption: Lines are thin w.r.t. size of detector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Laplacian Mask – Line Detection</a:t>
            </a:r>
            <a:endParaRPr lang="en-US" sz="2200"/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endParaRPr lang="en-US" sz="20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3854450" y="4221163"/>
          <a:ext cx="1125538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Equation" r:id="rId3" imgW="583920" imgH="672840" progId="">
                  <p:embed/>
                </p:oleObj>
              </mc:Choice>
              <mc:Fallback>
                <p:oleObj name="Equation" r:id="rId3" imgW="583920" imgH="6728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4221163"/>
                        <a:ext cx="1125538" cy="1296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2365A410-E2AB-463F-806F-A37B1388C98F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52</a:t>
            </a:fld>
            <a:endParaRPr lang="en-US" altLang="en-US" sz="1200">
              <a:latin typeface="+mj-lt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 Detection</a:t>
            </a:r>
          </a:p>
        </p:txBody>
      </p:sp>
      <p:pic>
        <p:nvPicPr>
          <p:cNvPr id="2151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9413" y="1196975"/>
            <a:ext cx="48641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1963" y="2058988"/>
            <a:ext cx="1347787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23C02D4F-6055-4C3A-BBAE-47F23940C288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53</a:t>
            </a:fld>
            <a:endParaRPr lang="en-US" altLang="en-US" sz="1200">
              <a:latin typeface="+mj-lt"/>
            </a:endParaRPr>
          </a:p>
        </p:txBody>
      </p:sp>
      <p:sp>
        <p:nvSpPr>
          <p:cNvPr id="41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 Detection</a:t>
            </a:r>
          </a:p>
        </p:txBody>
      </p:sp>
      <p:sp>
        <p:nvSpPr>
          <p:cNvPr id="4106" name="Rectangle 3"/>
          <p:cNvSpPr>
            <a:spLocks noChangeArrowheads="1"/>
          </p:cNvSpPr>
          <p:nvPr/>
        </p:nvSpPr>
        <p:spPr bwMode="auto">
          <a:xfrm>
            <a:off x="268288" y="1195388"/>
            <a:ext cx="86423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Anisotropic masks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The previous mask is </a:t>
            </a:r>
            <a:r>
              <a:rPr lang="en-GB" sz="2200">
                <a:solidFill>
                  <a:srgbClr val="000099"/>
                </a:solidFill>
              </a:rPr>
              <a:t>isotropic </a:t>
            </a:r>
            <a:r>
              <a:rPr lang="en-GB" sz="2200"/>
              <a:t>– Does not have preference for any particular direction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Anisotropic masks can be used to detect lines in specified directions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endParaRPr lang="en-US" sz="20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/>
        </p:nvGraphicFramePr>
        <p:xfrm>
          <a:off x="717550" y="4151313"/>
          <a:ext cx="14351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Equation" r:id="rId3" imgW="685800" imgH="571320" progId="Equation.3">
                  <p:embed/>
                </p:oleObj>
              </mc:Choice>
              <mc:Fallback>
                <p:oleObj name="Equation" r:id="rId3" imgW="685800" imgH="5713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151313"/>
                        <a:ext cx="1435100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9"/>
          <p:cNvGraphicFramePr>
            <a:graphicFrameLocks noChangeAspect="1"/>
          </p:cNvGraphicFramePr>
          <p:nvPr/>
        </p:nvGraphicFramePr>
        <p:xfrm>
          <a:off x="5167313" y="4140200"/>
          <a:ext cx="1271587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Equation" r:id="rId5" imgW="609480" imgH="571320" progId="Equation.3">
                  <p:embed/>
                </p:oleObj>
              </mc:Choice>
              <mc:Fallback>
                <p:oleObj name="Equation" r:id="rId5" imgW="609480" imgH="57132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4140200"/>
                        <a:ext cx="1271587" cy="1192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0"/>
          <p:cNvGraphicFramePr>
            <a:graphicFrameLocks noChangeAspect="1"/>
          </p:cNvGraphicFramePr>
          <p:nvPr/>
        </p:nvGraphicFramePr>
        <p:xfrm>
          <a:off x="7143750" y="4129088"/>
          <a:ext cx="14414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Equation" r:id="rId7" imgW="685800" imgH="571320" progId="Equation.3">
                  <p:embed/>
                </p:oleObj>
              </mc:Choice>
              <mc:Fallback>
                <p:oleObj name="Equation" r:id="rId7" imgW="685800" imgH="5713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0" y="4129088"/>
                        <a:ext cx="144145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1"/>
          <p:cNvGraphicFramePr>
            <a:graphicFrameLocks noChangeAspect="1"/>
          </p:cNvGraphicFramePr>
          <p:nvPr/>
        </p:nvGraphicFramePr>
        <p:xfrm>
          <a:off x="2889250" y="4156075"/>
          <a:ext cx="14287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tion" r:id="rId9" imgW="685800" imgH="571320" progId="Equation.3">
                  <p:embed/>
                </p:oleObj>
              </mc:Choice>
              <mc:Fallback>
                <p:oleObj name="Equation" r:id="rId9" imgW="685800" imgH="5713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4156075"/>
                        <a:ext cx="1428750" cy="1192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 Box 12"/>
          <p:cNvSpPr txBox="1">
            <a:spLocks noChangeArrowheads="1"/>
          </p:cNvSpPr>
          <p:nvPr/>
        </p:nvSpPr>
        <p:spPr bwMode="auto">
          <a:xfrm>
            <a:off x="803275" y="5453063"/>
            <a:ext cx="1328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GB" sz="2000"/>
              <a:t>Horizontal</a:t>
            </a:r>
          </a:p>
        </p:txBody>
      </p:sp>
      <p:sp>
        <p:nvSpPr>
          <p:cNvPr id="4108" name="Text Box 13"/>
          <p:cNvSpPr txBox="1">
            <a:spLocks noChangeArrowheads="1"/>
          </p:cNvSpPr>
          <p:nvPr/>
        </p:nvSpPr>
        <p:spPr bwMode="auto">
          <a:xfrm>
            <a:off x="3330575" y="5453063"/>
            <a:ext cx="722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GB" sz="2000"/>
              <a:t> -45</a:t>
            </a:r>
            <a:r>
              <a:rPr lang="en-GB" sz="2000">
                <a:cs typeface="Arial" pitchFamily="34" charset="0"/>
              </a:rPr>
              <a:t>°</a:t>
            </a:r>
          </a:p>
        </p:txBody>
      </p:sp>
      <p:sp>
        <p:nvSpPr>
          <p:cNvPr id="4109" name="Text Box 14"/>
          <p:cNvSpPr txBox="1">
            <a:spLocks noChangeArrowheads="1"/>
          </p:cNvSpPr>
          <p:nvPr/>
        </p:nvSpPr>
        <p:spPr bwMode="auto">
          <a:xfrm>
            <a:off x="5319713" y="5453063"/>
            <a:ext cx="1031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GB" sz="2000"/>
              <a:t>Vertical</a:t>
            </a:r>
          </a:p>
        </p:txBody>
      </p:sp>
      <p:sp>
        <p:nvSpPr>
          <p:cNvPr id="4110" name="Text Box 15"/>
          <p:cNvSpPr txBox="1">
            <a:spLocks noChangeArrowheads="1"/>
          </p:cNvSpPr>
          <p:nvPr/>
        </p:nvSpPr>
        <p:spPr bwMode="auto">
          <a:xfrm>
            <a:off x="7585075" y="5453063"/>
            <a:ext cx="785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GB" sz="2000"/>
              <a:t>+ 45</a:t>
            </a:r>
            <a:r>
              <a:rPr lang="en-GB" sz="2000">
                <a:cs typeface="Arial" pitchFamily="34" charset="0"/>
              </a:rPr>
              <a:t>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74739292-1512-452A-BAC7-B102072D8E48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54</a:t>
            </a:fld>
            <a:endParaRPr lang="en-US" altLang="en-US" sz="1200">
              <a:latin typeface="+mj-lt"/>
            </a:endParaRPr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 Detection</a:t>
            </a:r>
          </a:p>
        </p:txBody>
      </p:sp>
      <p:sp>
        <p:nvSpPr>
          <p:cNvPr id="5127" name="Rectangle 3"/>
          <p:cNvSpPr>
            <a:spLocks noChangeArrowheads="1"/>
          </p:cNvSpPr>
          <p:nvPr/>
        </p:nvSpPr>
        <p:spPr bwMode="auto">
          <a:xfrm>
            <a:off x="268288" y="1195388"/>
            <a:ext cx="864235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Let R1, R2, R3, R4 be the responses of the previous four masks centred on (x,y)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The pixel (x,y) is said to be more likely associated with the direction of the mask with the highest response in absolute values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For example, if 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we say that (x,y) is more likely associated with the horizontal direction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sz="2200"/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GB" sz="2200"/>
          </a:p>
        </p:txBody>
      </p:sp>
      <p:graphicFrame>
        <p:nvGraphicFramePr>
          <p:cNvPr id="5122" name="Object 15"/>
          <p:cNvGraphicFramePr>
            <a:graphicFrameLocks noChangeAspect="1"/>
          </p:cNvGraphicFramePr>
          <p:nvPr/>
        </p:nvGraphicFramePr>
        <p:xfrm>
          <a:off x="2828925" y="3482975"/>
          <a:ext cx="28051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name="Equation" r:id="rId3" imgW="1002960" imgH="215640" progId="Equation.3">
                  <p:embed/>
                </p:oleObj>
              </mc:Choice>
              <mc:Fallback>
                <p:oleObj name="Equation" r:id="rId3" imgW="100296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3482975"/>
                        <a:ext cx="2805113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66EC3F72-DF0B-4040-AEE6-7FBA14AE5343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55</a:t>
            </a:fld>
            <a:endParaRPr lang="en-US" altLang="en-US" sz="1200">
              <a:latin typeface="+mj-lt"/>
            </a:endParaRP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Line Detection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268288" y="1195388"/>
            <a:ext cx="86423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To detect lines in a specified direction, we run the corresponding mask through the image and threshold the absolute values of the result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Example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GB" sz="2200"/>
          </a:p>
        </p:txBody>
      </p:sp>
      <p:pic>
        <p:nvPicPr>
          <p:cNvPr id="22535" name="Picture 8" descr="fig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7975" y="2790825"/>
            <a:ext cx="2465388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6" name="Rectangle 3"/>
          <p:cNvSpPr>
            <a:spLocks noChangeArrowheads="1"/>
          </p:cNvSpPr>
          <p:nvPr/>
        </p:nvSpPr>
        <p:spPr bwMode="auto">
          <a:xfrm>
            <a:off x="1573213" y="5241925"/>
            <a:ext cx="2436812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GB"/>
              <a:t>Original image</a:t>
            </a:r>
          </a:p>
        </p:txBody>
      </p:sp>
      <p:sp>
        <p:nvSpPr>
          <p:cNvPr id="22537" name="Rectangle 3"/>
          <p:cNvSpPr>
            <a:spLocks noChangeArrowheads="1"/>
          </p:cNvSpPr>
          <p:nvPr/>
        </p:nvSpPr>
        <p:spPr bwMode="auto">
          <a:xfrm>
            <a:off x="5065713" y="5216525"/>
            <a:ext cx="3021012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GB"/>
              <a:t>Response of the -45° line detection mask</a:t>
            </a:r>
          </a:p>
        </p:txBody>
      </p:sp>
      <p:pic>
        <p:nvPicPr>
          <p:cNvPr id="22538" name="Picture 12" descr="fig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4850" y="3119438"/>
            <a:ext cx="17843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Picture 13" descr="fig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1138" y="3151188"/>
            <a:ext cx="1798637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Picture 14" descr="fig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4850" y="3119438"/>
            <a:ext cx="17843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1" name="Picture 15" descr="fig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1138" y="3151188"/>
            <a:ext cx="1798637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2" name="Line 18"/>
          <p:cNvSpPr>
            <a:spLocks noChangeShapeType="1"/>
          </p:cNvSpPr>
          <p:nvPr/>
        </p:nvSpPr>
        <p:spPr bwMode="auto">
          <a:xfrm flipV="1">
            <a:off x="3987800" y="4381500"/>
            <a:ext cx="2540000" cy="5207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9"/>
          <p:cNvSpPr>
            <a:spLocks noChangeShapeType="1"/>
          </p:cNvSpPr>
          <p:nvPr/>
        </p:nvSpPr>
        <p:spPr bwMode="auto">
          <a:xfrm>
            <a:off x="2184400" y="3352800"/>
            <a:ext cx="2247900" cy="1651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953DA5FF-2E8B-4DC0-87C2-A8777A83EB35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56</a:t>
            </a:fld>
            <a:endParaRPr lang="en-US" altLang="en-US" sz="1200">
              <a:latin typeface="+mj-lt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</a:t>
            </a:r>
          </a:p>
        </p:txBody>
      </p:sp>
      <p:sp>
        <p:nvSpPr>
          <p:cNvPr id="23558" name="Rectangle 3"/>
          <p:cNvSpPr>
            <a:spLocks noChangeArrowheads="1"/>
          </p:cNvSpPr>
          <p:nvPr/>
        </p:nvSpPr>
        <p:spPr bwMode="auto">
          <a:xfrm>
            <a:off x="714375" y="1023938"/>
            <a:ext cx="842962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Edge – Area of significant change in intensity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Edge Detection – Locating areas with strong intensity contrast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2200"/>
              <a:t>Local changes of intensity can be detected using differences of neighbouring pixels</a:t>
            </a: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725" y="2736850"/>
            <a:ext cx="222885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0450" y="3987800"/>
            <a:ext cx="2228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9" descr="robin2_256x25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3775" y="2443163"/>
            <a:ext cx="20669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10" descr="robin2_sobe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7313" y="4127500"/>
            <a:ext cx="2052637" cy="203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A185251E-63CF-453E-9807-987462DDB02A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57</a:t>
            </a:fld>
            <a:endParaRPr lang="en-US" altLang="en-US" sz="1200">
              <a:latin typeface="+mj-lt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Types of Edges</a:t>
            </a:r>
          </a:p>
        </p:txBody>
      </p:sp>
      <p:sp>
        <p:nvSpPr>
          <p:cNvPr id="24582" name="Rectangle 3"/>
          <p:cNvSpPr>
            <a:spLocks noChangeArrowheads="1"/>
          </p:cNvSpPr>
          <p:nvPr/>
        </p:nvSpPr>
        <p:spPr bwMode="auto">
          <a:xfrm>
            <a:off x="714375" y="1252538"/>
            <a:ext cx="842962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Variation of intensity/gray level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Step Edge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Ramp Edge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Roof Edge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2458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6563" y="3375025"/>
            <a:ext cx="6230937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4" name="Text Box 12"/>
          <p:cNvSpPr txBox="1">
            <a:spLocks noChangeArrowheads="1"/>
          </p:cNvSpPr>
          <p:nvPr/>
        </p:nvSpPr>
        <p:spPr bwMode="auto">
          <a:xfrm>
            <a:off x="1811338" y="5321300"/>
            <a:ext cx="125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Edge</a:t>
            </a:r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6264275" y="5330825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Roof Edge</a:t>
            </a:r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4144963" y="5326063"/>
            <a:ext cx="139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Ramp Edge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DE307DBF-4E7F-4D80-8844-B90F5E6C3570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58</a:t>
            </a:fld>
            <a:endParaRPr lang="en-US" altLang="en-US" sz="1200">
              <a:latin typeface="+mj-lt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Types of Edges</a:t>
            </a:r>
          </a:p>
        </p:txBody>
      </p:sp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714375" y="1138238"/>
            <a:ext cx="842962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Deviations from ideal models</a:t>
            </a:r>
          </a:p>
        </p:txBody>
      </p:sp>
      <p:pic>
        <p:nvPicPr>
          <p:cNvPr id="2560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913" y="2235200"/>
            <a:ext cx="4816475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Line 12"/>
          <p:cNvSpPr>
            <a:spLocks noChangeShapeType="1"/>
          </p:cNvSpPr>
          <p:nvPr/>
        </p:nvSpPr>
        <p:spPr bwMode="auto">
          <a:xfrm flipH="1">
            <a:off x="6357938" y="2235200"/>
            <a:ext cx="1174750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Text Box 13"/>
          <p:cNvSpPr txBox="1">
            <a:spLocks noChangeArrowheads="1"/>
          </p:cNvSpPr>
          <p:nvPr/>
        </p:nvSpPr>
        <p:spPr bwMode="auto">
          <a:xfrm>
            <a:off x="7499350" y="2055813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</a:t>
            </a:r>
          </a:p>
        </p:txBody>
      </p:sp>
      <p:sp>
        <p:nvSpPr>
          <p:cNvPr id="25610" name="Text Box 14"/>
          <p:cNvSpPr txBox="1">
            <a:spLocks noChangeArrowheads="1"/>
          </p:cNvSpPr>
          <p:nvPr/>
        </p:nvSpPr>
        <p:spPr bwMode="auto">
          <a:xfrm>
            <a:off x="7089775" y="5140325"/>
            <a:ext cx="66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Roof</a:t>
            </a:r>
          </a:p>
        </p:txBody>
      </p:sp>
      <p:sp>
        <p:nvSpPr>
          <p:cNvPr id="25611" name="Text Box 15"/>
          <p:cNvSpPr txBox="1">
            <a:spLocks noChangeArrowheads="1"/>
          </p:cNvSpPr>
          <p:nvPr/>
        </p:nvSpPr>
        <p:spPr bwMode="auto">
          <a:xfrm>
            <a:off x="725488" y="5281613"/>
            <a:ext cx="793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Ramp</a:t>
            </a:r>
          </a:p>
        </p:txBody>
      </p:sp>
      <p:sp>
        <p:nvSpPr>
          <p:cNvPr id="25612" name="Line 16"/>
          <p:cNvSpPr>
            <a:spLocks noChangeShapeType="1"/>
          </p:cNvSpPr>
          <p:nvPr/>
        </p:nvSpPr>
        <p:spPr bwMode="auto">
          <a:xfrm flipV="1">
            <a:off x="1538288" y="5181600"/>
            <a:ext cx="871537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7"/>
          <p:cNvSpPr>
            <a:spLocks noChangeShapeType="1"/>
          </p:cNvSpPr>
          <p:nvPr/>
        </p:nvSpPr>
        <p:spPr bwMode="auto">
          <a:xfrm flipH="1" flipV="1">
            <a:off x="6326188" y="5124450"/>
            <a:ext cx="739775" cy="188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A8356C26-974F-4D71-97EC-E49F0F24361D}" type="slidenum">
              <a:rPr lang="en-US" altLang="en-US" sz="1200">
                <a:latin typeface="+mj-lt"/>
              </a:rPr>
              <a:pPr algn="r" eaLnBrk="1" hangingPunct="1">
                <a:defRPr/>
              </a:pPr>
              <a:t>59</a:t>
            </a:fld>
            <a:endParaRPr lang="en-US" altLang="en-US" sz="1200">
              <a:latin typeface="+mj-lt"/>
            </a:endParaRPr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Types of Edges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4375" y="1138238"/>
            <a:ext cx="84296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</p:txBody>
      </p:sp>
      <p:pic>
        <p:nvPicPr>
          <p:cNvPr id="26631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488" y="1708150"/>
            <a:ext cx="5380037" cy="39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2336800"/>
            <a:ext cx="1092200" cy="205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688591-DA48-4285-A8A9-EAF9398C01ED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D6AB1-78A6-450A-AE93-34D7CA7A371A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Global Thresholding</a:t>
            </a:r>
          </a:p>
        </p:txBody>
      </p:sp>
      <p:sp>
        <p:nvSpPr>
          <p:cNvPr id="12294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Single threshold value for entire image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Fixed ?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Automatic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Intensity histogram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1229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3143250"/>
            <a:ext cx="3733800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143250"/>
            <a:ext cx="4191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809963A4-D152-4283-A571-C274F181BAD2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60</a:t>
            </a:fld>
            <a:endParaRPr lang="en-US" altLang="en-US" sz="1200">
              <a:latin typeface="+mj-lt"/>
            </a:endParaRPr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 – Effects of Noise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133600" y="1968500"/>
          <a:ext cx="5018088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68500"/>
                        <a:ext cx="5018088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2681288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27100" y="3967163"/>
            <a:ext cx="6265863" cy="2420937"/>
            <a:chOff x="821" y="2747"/>
            <a:chExt cx="3947" cy="1525"/>
          </a:xfrm>
        </p:grpSpPr>
        <p:graphicFrame>
          <p:nvGraphicFramePr>
            <p:cNvPr id="6147" name="Object 7"/>
            <p:cNvGraphicFramePr>
              <a:graphicFrameLocks noChangeAspect="1"/>
            </p:cNvGraphicFramePr>
            <p:nvPr/>
          </p:nvGraphicFramePr>
          <p:xfrm>
            <a:off x="1547" y="2747"/>
            <a:ext cx="3221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7" name="Photo Editor Photo" r:id="rId8" imgW="5915851" imgH="2029108" progId="">
                    <p:embed/>
                  </p:oleObj>
                </mc:Choice>
                <mc:Fallback>
                  <p:oleObj name="Photo Editor Photo" r:id="rId8" imgW="5915851" imgH="2029108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" y="2747"/>
                          <a:ext cx="3221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55" name="Picture 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21" y="3134"/>
              <a:ext cx="62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6" name="Rectangle 9"/>
            <p:cNvSpPr>
              <a:spLocks noChangeArrowheads="1"/>
            </p:cNvSpPr>
            <p:nvPr/>
          </p:nvSpPr>
          <p:spPr bwMode="auto">
            <a:xfrm>
              <a:off x="1451" y="3840"/>
              <a:ext cx="3242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 eaLnBrk="1" hangingPunct="1">
                <a:spcBef>
                  <a:spcPct val="20000"/>
                </a:spcBef>
              </a:pPr>
              <a:r>
                <a:rPr lang="en-US" altLang="ja-JP" sz="2800">
                  <a:ea typeface="MS PGothic" pitchFamily="34" charset="-128"/>
                </a:rPr>
                <a:t>Where is the edge??</a:t>
              </a:r>
              <a:endParaRPr lang="en-US" altLang="ja-JP" sz="2800" i="1">
                <a:ea typeface="MS PGothic" pitchFamily="34" charset="-128"/>
              </a:endParaRPr>
            </a:p>
          </p:txBody>
        </p:sp>
      </p:grpSp>
      <p:sp>
        <p:nvSpPr>
          <p:cNvPr id="6154" name="Rectangle 3"/>
          <p:cNvSpPr>
            <a:spLocks noChangeArrowheads="1"/>
          </p:cNvSpPr>
          <p:nvPr/>
        </p:nvSpPr>
        <p:spPr bwMode="auto">
          <a:xfrm>
            <a:off x="495300" y="1104900"/>
            <a:ext cx="82296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ja-JP" sz="2000">
                <a:ea typeface="MS PGothic" pitchFamily="34" charset="-128"/>
              </a:rPr>
              <a:t>Consider a single row or column of the image</a:t>
            </a:r>
          </a:p>
          <a:p>
            <a:pPr marL="669925" lvl="1" indent="-325438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ja-JP">
                <a:ea typeface="MS PGothic" pitchFamily="34" charset="-128"/>
              </a:rPr>
              <a:t>Plotting intensity as a function of position gives a signal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2C80AD28-531D-436B-B4AB-B50E4E08504A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8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9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1F2C591C-1152-4533-A959-0F4DF2CCAA69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61</a:t>
            </a:fld>
            <a:endParaRPr lang="en-US" altLang="en-US" sz="1200">
              <a:latin typeface="+mj-lt"/>
            </a:endParaRPr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Effects of Noise - Solution</a:t>
            </a:r>
          </a:p>
        </p:txBody>
      </p:sp>
      <p:sp>
        <p:nvSpPr>
          <p:cNvPr id="7175" name="Rectangle 3"/>
          <p:cNvSpPr>
            <a:spLocks noChangeArrowheads="1"/>
          </p:cNvSpPr>
          <p:nvPr/>
        </p:nvSpPr>
        <p:spPr bwMode="auto">
          <a:xfrm>
            <a:off x="714375" y="1087438"/>
            <a:ext cx="84296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Smoothing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608138" y="1473200"/>
          <a:ext cx="6418262" cy="475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Photo Editor Photo" r:id="rId7" imgW="6419048" imgH="5285714" progId="">
                  <p:embed/>
                </p:oleObj>
              </mc:Choice>
              <mc:Fallback>
                <p:oleObj name="Photo Editor Photo" r:id="rId7" imgW="6419048" imgH="528571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1473200"/>
                        <a:ext cx="6418262" cy="475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6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93713" y="4203700"/>
            <a:ext cx="685800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52400" y="53975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777875" y="207327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790575" y="3152775"/>
            <a:ext cx="17303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0" name="Rectangle 18"/>
          <p:cNvSpPr>
            <a:spLocks noChangeArrowheads="1"/>
          </p:cNvSpPr>
          <p:nvPr/>
        </p:nvSpPr>
        <p:spPr bwMode="auto">
          <a:xfrm>
            <a:off x="4292600" y="1397000"/>
            <a:ext cx="1079500" cy="35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32F9B3-0B22-4C62-9AD4-308FC4FC6D28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6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7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9CBC7D36-2AE4-475C-91D5-360D7EDAB6ED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62</a:t>
            </a:fld>
            <a:endParaRPr lang="en-US" altLang="en-US" sz="1200">
              <a:latin typeface="+mj-lt"/>
            </a:endParaRPr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14375" y="1138238"/>
            <a:ext cx="8429625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Key Steps</a:t>
            </a:r>
          </a:p>
          <a:p>
            <a:pPr marL="742950" lvl="1" indent="-285750" eaLnBrk="1" hangingPunct="1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Image Smoothing – Noise Reduction</a:t>
            </a:r>
          </a:p>
          <a:p>
            <a:pPr marL="742950" lvl="1" indent="-285750" eaLnBrk="1" hangingPunct="1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Detection of Edge Points</a:t>
            </a:r>
          </a:p>
          <a:p>
            <a:pPr marL="742950" lvl="1" indent="-285750" eaLnBrk="1" hangingPunct="1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Edge Localization</a:t>
            </a:r>
          </a:p>
          <a:p>
            <a:pPr marL="342900" indent="-342900" eaLnBrk="1" hangingPunct="1">
              <a:lnSpc>
                <a:spcPct val="1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7F32F9B3-0B22-4C62-9AD4-308FC4FC6D28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6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7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17B66B6F-A3A7-4E18-834A-76BBEA280962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63</a:t>
            </a:fld>
            <a:endParaRPr lang="en-US" altLang="en-US" sz="1200">
              <a:latin typeface="+mj-lt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Detecting Edge Points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14375" y="1138238"/>
            <a:ext cx="84296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>
                <a:solidFill>
                  <a:srgbClr val="000099"/>
                </a:solidFill>
              </a:rPr>
              <a:t>First Derivative / Gradient Methods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Roberts Operator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Prewitt Operator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Sobel Operator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Second Derivative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Laplacian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Laplacian of Gaussian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Optimal Edge Detection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Canny Edge Detector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AF419AF4-5F05-4617-B5FC-3F95D4999A6F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64</a:t>
            </a:fld>
            <a:endParaRPr lang="en-US" altLang="en-US" sz="1200">
              <a:latin typeface="+mj-lt"/>
            </a:endParaRPr>
          </a:p>
        </p:txBody>
      </p:sp>
      <p:sp>
        <p:nvSpPr>
          <p:cNvPr id="82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Gradient</a:t>
            </a:r>
          </a:p>
        </p:txBody>
      </p:sp>
      <p:sp>
        <p:nvSpPr>
          <p:cNvPr id="8201" name="Rectangle 3"/>
          <p:cNvSpPr>
            <a:spLocks noChangeArrowheads="1"/>
          </p:cNvSpPr>
          <p:nvPr/>
        </p:nvSpPr>
        <p:spPr bwMode="auto">
          <a:xfrm>
            <a:off x="657225" y="10906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For a continuous two dimensional function Gradient is defined as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8194" name="Object 7"/>
          <p:cNvGraphicFramePr>
            <a:graphicFrameLocks noChangeAspect="1"/>
          </p:cNvGraphicFramePr>
          <p:nvPr/>
        </p:nvGraphicFramePr>
        <p:xfrm>
          <a:off x="2551113" y="1981200"/>
          <a:ext cx="29718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Equation" r:id="rId3" imgW="1612900" imgH="863600" progId="Equation.3">
                  <p:embed/>
                </p:oleObj>
              </mc:Choice>
              <mc:Fallback>
                <p:oleObj name="Equation" r:id="rId3" imgW="1612900" imgH="863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1981200"/>
                        <a:ext cx="2971800" cy="158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8"/>
          <p:cNvGraphicFramePr>
            <a:graphicFrameLocks noChangeAspect="1"/>
          </p:cNvGraphicFramePr>
          <p:nvPr/>
        </p:nvGraphicFramePr>
        <p:xfrm>
          <a:off x="3160713" y="3817938"/>
          <a:ext cx="24828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Equation" r:id="rId5" imgW="1091880" imgH="291960" progId="">
                  <p:embed/>
                </p:oleObj>
              </mc:Choice>
              <mc:Fallback>
                <p:oleObj name="Equation" r:id="rId5" imgW="1091880" imgH="29196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3817938"/>
                        <a:ext cx="2482850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9"/>
          <p:cNvGraphicFramePr>
            <a:graphicFrameLocks noChangeAspect="1"/>
          </p:cNvGraphicFramePr>
          <p:nvPr/>
        </p:nvGraphicFramePr>
        <p:xfrm>
          <a:off x="3633788" y="4899025"/>
          <a:ext cx="15636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Equation" r:id="rId7" imgW="977760" imgH="431640" progId="">
                  <p:embed/>
                </p:oleObj>
              </mc:Choice>
              <mc:Fallback>
                <p:oleObj name="Equation" r:id="rId7" imgW="977760" imgH="43164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4899025"/>
                        <a:ext cx="1563687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AB97E8-51AC-4827-B351-5943230B7AA5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065EC-0E83-4AA5-A876-3B8591F1171C}" type="slidenum">
              <a:rPr lang="en-US" altLang="en-US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92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Gradient</a:t>
            </a:r>
          </a:p>
        </p:txBody>
      </p:sp>
      <p:sp>
        <p:nvSpPr>
          <p:cNvPr id="9224" name="Rectangle 3"/>
          <p:cNvSpPr>
            <a:spLocks noChangeArrowheads="1"/>
          </p:cNvSpPr>
          <p:nvPr/>
        </p:nvSpPr>
        <p:spPr bwMode="auto">
          <a:xfrm>
            <a:off x="657225" y="10906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Approximation of Gradient for a discrete two dimensional function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Gradient Magnitude: ‘Strength’ of edge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Gradient Direction: Points in the direction of most rapid change in intensity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9218" name="Object 10"/>
          <p:cNvGraphicFramePr>
            <a:graphicFrameLocks noChangeAspect="1"/>
          </p:cNvGraphicFramePr>
          <p:nvPr/>
        </p:nvGraphicFramePr>
        <p:xfrm>
          <a:off x="2336800" y="1774825"/>
          <a:ext cx="430212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Equation" r:id="rId3" imgW="1892160" imgH="393480" progId="">
                  <p:embed/>
                </p:oleObj>
              </mc:Choice>
              <mc:Fallback>
                <p:oleObj name="Equation" r:id="rId3" imgW="1892160" imgH="393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74825"/>
                        <a:ext cx="430212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3"/>
          <p:cNvGraphicFramePr>
            <a:graphicFrameLocks noChangeAspect="1"/>
          </p:cNvGraphicFramePr>
          <p:nvPr/>
        </p:nvGraphicFramePr>
        <p:xfrm>
          <a:off x="2327275" y="2657475"/>
          <a:ext cx="43021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5" imgW="1892160" imgH="419040" progId="">
                  <p:embed/>
                </p:oleObj>
              </mc:Choice>
              <mc:Fallback>
                <p:oleObj name="Equation" r:id="rId5" imgW="1892160" imgH="41904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2657475"/>
                        <a:ext cx="430212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366963" y="4921250"/>
            <a:ext cx="785812" cy="990600"/>
            <a:chOff x="699" y="3001"/>
            <a:chExt cx="495" cy="624"/>
          </a:xfrm>
        </p:grpSpPr>
        <p:sp>
          <p:nvSpPr>
            <p:cNvPr id="26638" name="Rectangle 14"/>
            <p:cNvSpPr>
              <a:spLocks noChangeArrowheads="1"/>
            </p:cNvSpPr>
            <p:nvPr/>
          </p:nvSpPr>
          <p:spPr bwMode="auto">
            <a:xfrm>
              <a:off x="699" y="3001"/>
              <a:ext cx="228" cy="624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236" name="Line 15"/>
            <p:cNvSpPr>
              <a:spLocks noChangeShapeType="1"/>
            </p:cNvSpPr>
            <p:nvPr/>
          </p:nvSpPr>
          <p:spPr bwMode="auto">
            <a:xfrm>
              <a:off x="795" y="3337"/>
              <a:ext cx="399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Oval 16"/>
            <p:cNvSpPr>
              <a:spLocks noChangeArrowheads="1"/>
            </p:cNvSpPr>
            <p:nvPr/>
          </p:nvSpPr>
          <p:spPr bwMode="auto">
            <a:xfrm>
              <a:off x="759" y="3313"/>
              <a:ext cx="57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746500" y="5176838"/>
            <a:ext cx="1074738" cy="685800"/>
            <a:chOff x="2135" y="3153"/>
            <a:chExt cx="677" cy="432"/>
          </a:xfrm>
        </p:grpSpPr>
        <p:sp>
          <p:nvSpPr>
            <p:cNvPr id="26644" name="Rectangle 20"/>
            <p:cNvSpPr>
              <a:spLocks noChangeArrowheads="1"/>
            </p:cNvSpPr>
            <p:nvPr/>
          </p:nvSpPr>
          <p:spPr bwMode="auto">
            <a:xfrm rot="5400000">
              <a:off x="2378" y="2910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233" name="Line 21"/>
            <p:cNvSpPr>
              <a:spLocks noChangeShapeType="1"/>
            </p:cNvSpPr>
            <p:nvPr/>
          </p:nvSpPr>
          <p:spPr bwMode="auto">
            <a:xfrm rot="5400000">
              <a:off x="2308" y="3417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Oval 22"/>
            <p:cNvSpPr>
              <a:spLocks noChangeArrowheads="1"/>
            </p:cNvSpPr>
            <p:nvPr/>
          </p:nvSpPr>
          <p:spPr bwMode="auto">
            <a:xfrm>
              <a:off x="2452" y="3225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386388" y="4949825"/>
            <a:ext cx="990600" cy="990600"/>
            <a:chOff x="3424" y="2964"/>
            <a:chExt cx="624" cy="624"/>
          </a:xfrm>
        </p:grpSpPr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3424" y="2964"/>
              <a:ext cx="624" cy="624"/>
              <a:chOff x="3840" y="1776"/>
              <a:chExt cx="624" cy="624"/>
            </a:xfrm>
          </p:grpSpPr>
          <p:sp>
            <p:nvSpPr>
              <p:cNvPr id="26650" name="Rectangle 26"/>
              <p:cNvSpPr>
                <a:spLocks noChangeArrowheads="1"/>
              </p:cNvSpPr>
              <p:nvPr/>
            </p:nvSpPr>
            <p:spPr bwMode="auto">
              <a:xfrm>
                <a:off x="3840" y="1776"/>
                <a:ext cx="624" cy="624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tx1">
                      <a:gamma/>
                      <a:tint val="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9231" name="Line 27"/>
              <p:cNvSpPr>
                <a:spLocks noChangeShapeType="1"/>
              </p:cNvSpPr>
              <p:nvPr/>
            </p:nvSpPr>
            <p:spPr bwMode="auto">
              <a:xfrm flipV="1">
                <a:off x="4161" y="1872"/>
                <a:ext cx="207" cy="2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9" name="Oval 29"/>
            <p:cNvSpPr>
              <a:spLocks noChangeArrowheads="1"/>
            </p:cNvSpPr>
            <p:nvPr/>
          </p:nvSpPr>
          <p:spPr bwMode="auto">
            <a:xfrm>
              <a:off x="3712" y="325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84322BE2-F1D4-4873-B514-FD98697C4D00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66</a:t>
            </a:fld>
            <a:endParaRPr lang="en-US" altLang="en-US" sz="1200">
              <a:latin typeface="+mj-lt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Gradient</a:t>
            </a:r>
          </a:p>
        </p:txBody>
      </p:sp>
      <p:sp>
        <p:nvSpPr>
          <p:cNvPr id="29702" name="Rectangle 3"/>
          <p:cNvSpPr>
            <a:spLocks noChangeArrowheads="1"/>
          </p:cNvSpPr>
          <p:nvPr/>
        </p:nvSpPr>
        <p:spPr bwMode="auto">
          <a:xfrm>
            <a:off x="657225" y="1090613"/>
            <a:ext cx="78867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Implementation: Convolution Masks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76815" name="Group 15"/>
          <p:cNvGraphicFramePr>
            <a:graphicFrameLocks noGrp="1"/>
          </p:cNvGraphicFramePr>
          <p:nvPr/>
        </p:nvGraphicFramePr>
        <p:xfrm>
          <a:off x="4267200" y="1701800"/>
          <a:ext cx="1219200" cy="5080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6823" name="Group 23"/>
          <p:cNvGraphicFramePr>
            <a:graphicFrameLocks noGrp="1"/>
          </p:cNvGraphicFramePr>
          <p:nvPr/>
        </p:nvGraphicFramePr>
        <p:xfrm>
          <a:off x="3213100" y="1739900"/>
          <a:ext cx="685800" cy="10414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6855" name="Group 55"/>
          <p:cNvGraphicFramePr>
            <a:graphicFrameLocks noGrp="1"/>
          </p:cNvGraphicFramePr>
          <p:nvPr/>
        </p:nvGraphicFramePr>
        <p:xfrm>
          <a:off x="4622800" y="3568700"/>
          <a:ext cx="1117600" cy="952500"/>
        </p:xfrm>
        <a:graphic>
          <a:graphicData uri="http://schemas.openxmlformats.org/drawingml/2006/table">
            <a:tbl>
              <a:tblPr/>
              <a:tblGrid>
                <a:gridCol w="558800"/>
                <a:gridCol w="5588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6842" name="Group 42"/>
          <p:cNvGraphicFramePr>
            <a:graphicFrameLocks noGrp="1"/>
          </p:cNvGraphicFramePr>
          <p:nvPr/>
        </p:nvGraphicFramePr>
        <p:xfrm>
          <a:off x="3213100" y="3543300"/>
          <a:ext cx="1143000" cy="990600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41" name="Rectangle 3"/>
          <p:cNvSpPr>
            <a:spLocks noChangeArrowheads="1"/>
          </p:cNvSpPr>
          <p:nvPr/>
        </p:nvSpPr>
        <p:spPr bwMode="auto">
          <a:xfrm>
            <a:off x="657225" y="2957513"/>
            <a:ext cx="78867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Diagonal Direction: Roberts cross-gradient operators</a:t>
            </a:r>
          </a:p>
        </p:txBody>
      </p:sp>
      <p:sp>
        <p:nvSpPr>
          <p:cNvPr id="29742" name="Rectangle 3"/>
          <p:cNvSpPr>
            <a:spLocks noChangeArrowheads="1"/>
          </p:cNvSpPr>
          <p:nvPr/>
        </p:nvSpPr>
        <p:spPr bwMode="auto">
          <a:xfrm>
            <a:off x="669925" y="4760913"/>
            <a:ext cx="78867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2x2 Masks: Differences are computed at interpolated points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3x3 Masks: Symmetric about the central pixel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5AF98CA1-1B6B-4B3D-B16B-F4725D0D7B4F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67</a:t>
            </a:fld>
            <a:endParaRPr lang="en-US" altLang="en-US" sz="1200">
              <a:latin typeface="+mj-lt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Gradient</a:t>
            </a:r>
          </a:p>
        </p:txBody>
      </p:sp>
      <p:sp>
        <p:nvSpPr>
          <p:cNvPr id="30726" name="Rectangle 3"/>
          <p:cNvSpPr>
            <a:spLocks noChangeArrowheads="1"/>
          </p:cNvSpPr>
          <p:nvPr/>
        </p:nvSpPr>
        <p:spPr bwMode="auto">
          <a:xfrm>
            <a:off x="657225" y="1090613"/>
            <a:ext cx="78867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Prewitt Operators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sp>
        <p:nvSpPr>
          <p:cNvPr id="30727" name="Rectangle 3"/>
          <p:cNvSpPr>
            <a:spLocks noChangeArrowheads="1"/>
          </p:cNvSpPr>
          <p:nvPr/>
        </p:nvSpPr>
        <p:spPr bwMode="auto">
          <a:xfrm>
            <a:off x="441325" y="3338513"/>
            <a:ext cx="78867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Sobel Operators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graphicFrame>
        <p:nvGraphicFramePr>
          <p:cNvPr id="77871" name="Group 47"/>
          <p:cNvGraphicFramePr>
            <a:graphicFrameLocks noGrp="1"/>
          </p:cNvGraphicFramePr>
          <p:nvPr/>
        </p:nvGraphicFramePr>
        <p:xfrm>
          <a:off x="4368800" y="1739900"/>
          <a:ext cx="1447800" cy="1185864"/>
        </p:xfrm>
        <a:graphic>
          <a:graphicData uri="http://schemas.openxmlformats.org/drawingml/2006/table">
            <a:tbl>
              <a:tblPr/>
              <a:tblGrid>
                <a:gridCol w="482600"/>
                <a:gridCol w="482600"/>
                <a:gridCol w="4826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889" name="Group 65"/>
          <p:cNvGraphicFramePr>
            <a:graphicFrameLocks noGrp="1"/>
          </p:cNvGraphicFramePr>
          <p:nvPr/>
        </p:nvGraphicFramePr>
        <p:xfrm>
          <a:off x="2362200" y="1752600"/>
          <a:ext cx="1447800" cy="1185864"/>
        </p:xfrm>
        <a:graphic>
          <a:graphicData uri="http://schemas.openxmlformats.org/drawingml/2006/table">
            <a:tbl>
              <a:tblPr/>
              <a:tblGrid>
                <a:gridCol w="482600"/>
                <a:gridCol w="482600"/>
                <a:gridCol w="4826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907" name="Group 83"/>
          <p:cNvGraphicFramePr>
            <a:graphicFrameLocks noGrp="1"/>
          </p:cNvGraphicFramePr>
          <p:nvPr/>
        </p:nvGraphicFramePr>
        <p:xfrm>
          <a:off x="4381500" y="4279900"/>
          <a:ext cx="1600200" cy="1262064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925" name="Group 101"/>
          <p:cNvGraphicFramePr>
            <a:graphicFrameLocks noGrp="1"/>
          </p:cNvGraphicFramePr>
          <p:nvPr/>
        </p:nvGraphicFramePr>
        <p:xfrm>
          <a:off x="2387600" y="4279900"/>
          <a:ext cx="1600200" cy="1282701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</a:tblGrid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4C8434AB-80B1-43DC-B155-ABC823573D21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68</a:t>
            </a:fld>
            <a:endParaRPr lang="en-US" altLang="en-US" sz="1200">
              <a:latin typeface="+mj-lt"/>
            </a:endParaRPr>
          </a:p>
        </p:txBody>
      </p:sp>
      <p:sp>
        <p:nvSpPr>
          <p:cNvPr id="112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</a:t>
            </a:r>
          </a:p>
        </p:txBody>
      </p:sp>
      <p:sp>
        <p:nvSpPr>
          <p:cNvPr id="11271" name="Rectangle 3"/>
          <p:cNvSpPr>
            <a:spLocks noChangeArrowheads="1"/>
          </p:cNvSpPr>
          <p:nvPr/>
        </p:nvSpPr>
        <p:spPr bwMode="auto">
          <a:xfrm>
            <a:off x="657225" y="10144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11272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1527175"/>
            <a:ext cx="2644775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24288" y="1487488"/>
            <a:ext cx="2663825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088" y="3940175"/>
            <a:ext cx="2693987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Picture 1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63975" y="3913188"/>
            <a:ext cx="2638425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6" name="Text Box 18"/>
          <p:cNvSpPr txBox="1">
            <a:spLocks noChangeArrowheads="1"/>
          </p:cNvSpPr>
          <p:nvPr/>
        </p:nvSpPr>
        <p:spPr bwMode="auto">
          <a:xfrm>
            <a:off x="1495425" y="3516313"/>
            <a:ext cx="1336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Original Image</a:t>
            </a:r>
          </a:p>
        </p:txBody>
      </p:sp>
      <p:sp>
        <p:nvSpPr>
          <p:cNvPr id="11277" name="Text Box 19"/>
          <p:cNvSpPr txBox="1">
            <a:spLocks noChangeArrowheads="1"/>
          </p:cNvSpPr>
          <p:nvPr/>
        </p:nvSpPr>
        <p:spPr bwMode="auto">
          <a:xfrm>
            <a:off x="4467225" y="3529013"/>
            <a:ext cx="1535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Edges</a:t>
            </a:r>
          </a:p>
        </p:txBody>
      </p:sp>
      <p:sp>
        <p:nvSpPr>
          <p:cNvPr id="11278" name="Text Box 21"/>
          <p:cNvSpPr txBox="1">
            <a:spLocks noChangeArrowheads="1"/>
          </p:cNvSpPr>
          <p:nvPr/>
        </p:nvSpPr>
        <p:spPr bwMode="auto">
          <a:xfrm>
            <a:off x="4327525" y="5980113"/>
            <a:ext cx="1776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+ Vertical</a:t>
            </a:r>
          </a:p>
        </p:txBody>
      </p:sp>
      <p:sp>
        <p:nvSpPr>
          <p:cNvPr id="11279" name="Text Box 22"/>
          <p:cNvSpPr txBox="1">
            <a:spLocks noChangeArrowheads="1"/>
          </p:cNvSpPr>
          <p:nvPr/>
        </p:nvSpPr>
        <p:spPr bwMode="auto">
          <a:xfrm>
            <a:off x="1495425" y="5980113"/>
            <a:ext cx="1328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Vertical Edges</a:t>
            </a:r>
          </a:p>
        </p:txBody>
      </p:sp>
      <p:graphicFrame>
        <p:nvGraphicFramePr>
          <p:cNvPr id="11266" name="Object 23"/>
          <p:cNvGraphicFramePr>
            <a:graphicFrameLocks noChangeAspect="1"/>
          </p:cNvGraphicFramePr>
          <p:nvPr/>
        </p:nvGraphicFramePr>
        <p:xfrm>
          <a:off x="6748463" y="4776788"/>
          <a:ext cx="20653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Equation" r:id="rId7" imgW="1231560" imgH="279360" progId="">
                  <p:embed/>
                </p:oleObj>
              </mc:Choice>
              <mc:Fallback>
                <p:oleObj name="Equation" r:id="rId7" imgW="1231560" imgH="279360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4776788"/>
                        <a:ext cx="2065337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1221F14-EC62-4432-962E-17A9BAA3EC0A}" type="slidenum">
              <a:rPr lang="en-US" altLang="en-US" sz="1200">
                <a:latin typeface="+mj-lt"/>
              </a:rPr>
              <a:pPr algn="r" eaLnBrk="1" hangingPunct="1">
                <a:defRPr/>
              </a:pPr>
              <a:t>69</a:t>
            </a:fld>
            <a:endParaRPr lang="en-US" altLang="en-US" sz="1200">
              <a:latin typeface="+mj-lt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</a:t>
            </a:r>
          </a:p>
        </p:txBody>
      </p:sp>
      <p:sp>
        <p:nvSpPr>
          <p:cNvPr id="31750" name="Rectangle 3"/>
          <p:cNvSpPr>
            <a:spLocks noChangeArrowheads="1"/>
          </p:cNvSpPr>
          <p:nvPr/>
        </p:nvSpPr>
        <p:spPr bwMode="auto">
          <a:xfrm>
            <a:off x="657225" y="10144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31751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2888" y="1730375"/>
            <a:ext cx="5116512" cy="385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Text Box 18"/>
          <p:cNvSpPr txBox="1">
            <a:spLocks noChangeArrowheads="1"/>
          </p:cNvSpPr>
          <p:nvPr/>
        </p:nvSpPr>
        <p:spPr bwMode="auto">
          <a:xfrm>
            <a:off x="2054225" y="1471613"/>
            <a:ext cx="1336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Original Image</a:t>
            </a:r>
          </a:p>
        </p:txBody>
      </p:sp>
      <p:sp>
        <p:nvSpPr>
          <p:cNvPr id="31753" name="Text Box 19"/>
          <p:cNvSpPr txBox="1">
            <a:spLocks noChangeArrowheads="1"/>
          </p:cNvSpPr>
          <p:nvPr/>
        </p:nvSpPr>
        <p:spPr bwMode="auto">
          <a:xfrm>
            <a:off x="4619625" y="1433513"/>
            <a:ext cx="1535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Edges</a:t>
            </a:r>
          </a:p>
        </p:txBody>
      </p:sp>
      <p:sp>
        <p:nvSpPr>
          <p:cNvPr id="31754" name="Text Box 20"/>
          <p:cNvSpPr txBox="1">
            <a:spLocks noChangeArrowheads="1"/>
          </p:cNvSpPr>
          <p:nvPr/>
        </p:nvSpPr>
        <p:spPr bwMode="auto">
          <a:xfrm>
            <a:off x="1939925" y="5561013"/>
            <a:ext cx="1328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Vertical Edges</a:t>
            </a:r>
          </a:p>
        </p:txBody>
      </p:sp>
      <p:sp>
        <p:nvSpPr>
          <p:cNvPr id="31755" name="Text Box 21"/>
          <p:cNvSpPr txBox="1">
            <a:spLocks noChangeArrowheads="1"/>
          </p:cNvSpPr>
          <p:nvPr/>
        </p:nvSpPr>
        <p:spPr bwMode="auto">
          <a:xfrm>
            <a:off x="4581525" y="5586413"/>
            <a:ext cx="1739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Gradient Magnitude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50BA36-DBDB-4CE4-96CB-3813AD685B23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30AFAB-2132-4DCA-9116-88FCA74076D3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Global Thresholding</a:t>
            </a:r>
          </a:p>
        </p:txBody>
      </p:sp>
      <p:sp>
        <p:nvSpPr>
          <p:cNvPr id="13318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Single threshold value for entire image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Fixed ?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Automatic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sz="2000"/>
              <a:t>Intensity histogram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825" y="3271838"/>
            <a:ext cx="3251200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Rectangle 7"/>
          <p:cNvSpPr>
            <a:spLocks noChangeArrowheads="1"/>
          </p:cNvSpPr>
          <p:nvPr/>
        </p:nvSpPr>
        <p:spPr bwMode="auto">
          <a:xfrm>
            <a:off x="5991225" y="3640138"/>
            <a:ext cx="2063750" cy="2003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1332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3025" y="3273425"/>
            <a:ext cx="3251200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98807C47-E0EE-4C01-99AF-B0E88AA52204}" type="slidenum">
              <a:rPr lang="en-US" altLang="en-US" sz="1200">
                <a:latin typeface="+mj-lt"/>
              </a:rPr>
              <a:pPr algn="r" eaLnBrk="1" hangingPunct="1">
                <a:defRPr/>
              </a:pPr>
              <a:t>70</a:t>
            </a:fld>
            <a:endParaRPr lang="en-US" altLang="en-US" sz="1200">
              <a:latin typeface="+mj-lt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 with Smoothing</a:t>
            </a:r>
          </a:p>
        </p:txBody>
      </p:sp>
      <p:sp>
        <p:nvSpPr>
          <p:cNvPr id="32774" name="Rectangle 3"/>
          <p:cNvSpPr>
            <a:spLocks noChangeArrowheads="1"/>
          </p:cNvSpPr>
          <p:nvPr/>
        </p:nvSpPr>
        <p:spPr bwMode="auto">
          <a:xfrm>
            <a:off x="657225" y="10144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3277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0813" y="1622425"/>
            <a:ext cx="5183187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775" y="1909763"/>
            <a:ext cx="1147763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F6AB97E8-51AC-4827-B351-5943230B7AA5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6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02087BD-0008-4AB4-9DE6-89A62F2D984E}" type="slidenum">
              <a:rPr lang="en-US" altLang="en-US" sz="1200">
                <a:latin typeface="+mj-lt"/>
              </a:rPr>
              <a:pPr algn="r" eaLnBrk="1" hangingPunct="1">
                <a:defRPr/>
              </a:pPr>
              <a:t>71</a:t>
            </a:fld>
            <a:endParaRPr lang="en-US" altLang="en-US" sz="1200">
              <a:latin typeface="+mj-lt"/>
            </a:endParaRP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Edge Detection with Thresholding</a:t>
            </a:r>
          </a:p>
        </p:txBody>
      </p:sp>
      <p:sp>
        <p:nvSpPr>
          <p:cNvPr id="33798" name="Rectangle 3"/>
          <p:cNvSpPr>
            <a:spLocks noChangeArrowheads="1"/>
          </p:cNvSpPr>
          <p:nvPr/>
        </p:nvSpPr>
        <p:spPr bwMode="auto">
          <a:xfrm>
            <a:off x="657225" y="1014413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Example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  <p:pic>
        <p:nvPicPr>
          <p:cNvPr id="3379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1238" y="1820863"/>
            <a:ext cx="6742112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0" y="4433888"/>
            <a:ext cx="5529263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/>
          <p:cNvSpPr txBox="1">
            <a:spLocks noGrp="1"/>
          </p:cNvSpPr>
          <p:nvPr/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fld id="{9C807752-DCD8-4D50-A2C4-6180A50A64AB}" type="datetime1">
              <a:rPr lang="en-US" sz="1200">
                <a:latin typeface="+mj-lt"/>
              </a:rPr>
              <a:pPr eaLnBrk="1" hangingPunct="1">
                <a:defRPr/>
              </a:pPr>
              <a:t>4/25/2017</a:t>
            </a:fld>
            <a:endParaRPr lang="en-US" altLang="en-US" sz="1200">
              <a:latin typeface="+mj-lt"/>
            </a:endParaRPr>
          </a:p>
        </p:txBody>
      </p:sp>
      <p:sp>
        <p:nvSpPr>
          <p:cNvPr id="11" name="Espace réservé du pied de page 4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US" altLang="en-US" sz="1200">
                <a:latin typeface="+mj-lt"/>
              </a:rPr>
              <a:t>Image Segmentation</a:t>
            </a:r>
          </a:p>
        </p:txBody>
      </p:sp>
      <p:sp>
        <p:nvSpPr>
          <p:cNvPr id="12" name="Espace réservé du numéro de diapositive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C6932957-80E8-45C8-8B14-8797814815B5}" type="slidenum">
              <a:rPr lang="en-US" altLang="en-US" sz="1200">
                <a:latin typeface="+mj-lt"/>
              </a:rPr>
              <a:pPr algn="r" eaLnBrk="1" hangingPunct="1">
                <a:defRPr/>
              </a:pPr>
              <a:t>72</a:t>
            </a:fld>
            <a:endParaRPr lang="en-US" altLang="en-US" sz="1200">
              <a:latin typeface="+mj-lt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References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714375" y="1381125"/>
            <a:ext cx="8177213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 dirty="0"/>
              <a:t>Chapter # 10, DIP by Gonzalez &amp; Woods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 dirty="0" smtClean="0"/>
              <a:t>Lecture slides by:</a:t>
            </a:r>
          </a:p>
          <a:p>
            <a:pPr marL="742950" lvl="1" indent="-28575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fr-FR" sz="1600" dirty="0" smtClean="0"/>
              <a:t>Cornelia </a:t>
            </a:r>
            <a:r>
              <a:rPr lang="fr-FR" sz="1600" dirty="0" err="1" smtClean="0"/>
              <a:t>Fermüller</a:t>
            </a:r>
            <a:endParaRPr lang="fr-FR" sz="1600" dirty="0" smtClean="0"/>
          </a:p>
          <a:p>
            <a:pPr marL="742950" lvl="1" indent="-28575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1600" dirty="0" err="1" smtClean="0"/>
              <a:t>Sumit</a:t>
            </a:r>
            <a:r>
              <a:rPr lang="en-US" sz="1600" dirty="0" smtClean="0"/>
              <a:t> </a:t>
            </a:r>
            <a:r>
              <a:rPr lang="en-US" sz="1600" dirty="0" err="1" smtClean="0"/>
              <a:t>Tandon</a:t>
            </a:r>
            <a:endParaRPr lang="en-US" sz="1600" dirty="0" smtClean="0"/>
          </a:p>
          <a:p>
            <a:pPr marL="742950" lvl="1" indent="-28575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GB" sz="1600" dirty="0" err="1" smtClean="0"/>
              <a:t>Ioannis</a:t>
            </a:r>
            <a:r>
              <a:rPr lang="en-GB" sz="1600" dirty="0" smtClean="0"/>
              <a:t> </a:t>
            </a:r>
            <a:r>
              <a:rPr lang="en-GB" sz="1600" dirty="0" err="1" smtClean="0"/>
              <a:t>Ivrissimtzis</a:t>
            </a:r>
            <a:endParaRPr lang="en-GB" sz="1600" dirty="0" smtClean="0"/>
          </a:p>
          <a:p>
            <a:pPr marL="742950" lvl="1" indent="-28575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1600" dirty="0" err="1" smtClean="0"/>
              <a:t>Longin</a:t>
            </a:r>
            <a:r>
              <a:rPr lang="en-US" sz="1600" dirty="0" smtClean="0"/>
              <a:t> Jan </a:t>
            </a:r>
            <a:r>
              <a:rPr lang="en-US" sz="1600" dirty="0" err="1" smtClean="0"/>
              <a:t>Latecki</a:t>
            </a:r>
            <a:r>
              <a:rPr lang="en-US" sz="1600" dirty="0" smtClean="0"/>
              <a:t> </a:t>
            </a:r>
          </a:p>
          <a:p>
            <a:pPr marL="800100" lvl="1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1600" dirty="0" smtClean="0"/>
              <a:t>George </a:t>
            </a:r>
            <a:r>
              <a:rPr lang="en-US" sz="1600" dirty="0" err="1"/>
              <a:t>Bebis</a:t>
            </a:r>
            <a:endParaRPr lang="en-US" sz="1600" dirty="0"/>
          </a:p>
          <a:p>
            <a:pPr marL="800100" lvl="1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1600" dirty="0" err="1" smtClean="0"/>
              <a:t>Bahadir</a:t>
            </a:r>
            <a:r>
              <a:rPr lang="en-US" sz="1600" dirty="0" smtClean="0"/>
              <a:t> </a:t>
            </a:r>
            <a:r>
              <a:rPr lang="en-US" sz="1600" dirty="0"/>
              <a:t>K. </a:t>
            </a:r>
            <a:r>
              <a:rPr lang="en-US" sz="1600" dirty="0" err="1"/>
              <a:t>Gunturk</a:t>
            </a:r>
            <a:endParaRPr lang="en-US" sz="1600" dirty="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://homepages.inf.ed.ac.uk/rbf/HIPR2/</a:t>
            </a:r>
            <a:endParaRPr lang="en-US" sz="2200" dirty="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 dirty="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 dirty="0"/>
          </a:p>
          <a:p>
            <a:pPr marL="34290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C663B2-A58E-4BB3-9C8C-8983F49C5432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58E419-6931-41DF-AFFC-638F6B393C01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Global Thresholding</a:t>
            </a:r>
          </a:p>
        </p:txBody>
      </p:sp>
      <p:sp>
        <p:nvSpPr>
          <p:cNvPr id="14342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Estimate an initial T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Segment Image using T: Two groups of pixels G1 and G2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Compute average gray values m1 and m2 of two groups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Compute new threshold value T=1/2(m1+m2)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/>
              <a:t>Repeat steps 2 to 4 until: abs(T</a:t>
            </a:r>
            <a:r>
              <a:rPr lang="en-US" sz="2200" baseline="-25000"/>
              <a:t>i</a:t>
            </a:r>
            <a:r>
              <a:rPr lang="en-US" sz="2200"/>
              <a:t> – T</a:t>
            </a:r>
            <a:r>
              <a:rPr lang="en-US" sz="2200" baseline="-25000"/>
              <a:t>i-1</a:t>
            </a:r>
            <a:r>
              <a:rPr lang="en-US" sz="2200"/>
              <a:t>)&lt;epsilon</a:t>
            </a:r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4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200"/>
          </a:p>
          <a:p>
            <a:pPr marL="342900" indent="-342900" eaLnBrk="1" hangingPunct="1">
              <a:lnSpc>
                <a:spcPct val="16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D2D4C03-66FF-4296-8469-BBEC775386AC}" type="datetime1">
              <a:rPr lang="en-US"/>
              <a:pPr>
                <a:defRPr/>
              </a:pPr>
              <a:t>4/25/2017</a:t>
            </a:fld>
            <a:endParaRPr lang="en-US" altLang="en-US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Image Segmentation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46D8A-3BF5-4483-9272-C47224BFA79A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Global Thresholding</a:t>
            </a:r>
          </a:p>
        </p:txBody>
      </p:sp>
      <p:pic>
        <p:nvPicPr>
          <p:cNvPr id="15366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714500"/>
            <a:ext cx="716280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Line 27"/>
          <p:cNvSpPr>
            <a:spLocks noChangeShapeType="1"/>
          </p:cNvSpPr>
          <p:nvPr/>
        </p:nvSpPr>
        <p:spPr bwMode="auto">
          <a:xfrm flipH="1">
            <a:off x="5962650" y="3043238"/>
            <a:ext cx="152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Line 28"/>
          <p:cNvSpPr>
            <a:spLocks noChangeShapeType="1"/>
          </p:cNvSpPr>
          <p:nvPr/>
        </p:nvSpPr>
        <p:spPr bwMode="auto">
          <a:xfrm flipH="1">
            <a:off x="6877050" y="3119438"/>
            <a:ext cx="152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9" name="Text Box 29"/>
          <p:cNvSpPr txBox="1">
            <a:spLocks noChangeArrowheads="1"/>
          </p:cNvSpPr>
          <p:nvPr/>
        </p:nvSpPr>
        <p:spPr bwMode="auto">
          <a:xfrm>
            <a:off x="3133725" y="4914900"/>
            <a:ext cx="244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Multilevel thresholding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5157</TotalTime>
  <Words>1807</Words>
  <Application>Microsoft Office PowerPoint</Application>
  <PresentationFormat>On-screen Show (4:3)</PresentationFormat>
  <Paragraphs>614</Paragraphs>
  <Slides>72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MS PGothic</vt:lpstr>
      <vt:lpstr>Arial</vt:lpstr>
      <vt:lpstr>Garamond</vt:lpstr>
      <vt:lpstr>Times New Roman</vt:lpstr>
      <vt:lpstr>Wingdings</vt:lpstr>
      <vt:lpstr>Edge</vt:lpstr>
      <vt:lpstr>Equation</vt:lpstr>
      <vt:lpstr>Photo Editor Photo</vt:lpstr>
      <vt:lpstr>Adv. Digital Image Processing</vt:lpstr>
      <vt:lpstr>Image Segmentation</vt:lpstr>
      <vt:lpstr>Image Segmentation</vt:lpstr>
      <vt:lpstr>Thresholding</vt:lpstr>
      <vt:lpstr>Thresholding</vt:lpstr>
      <vt:lpstr>Global Thresholding</vt:lpstr>
      <vt:lpstr>Global Thresholding</vt:lpstr>
      <vt:lpstr>Global Thresholding</vt:lpstr>
      <vt:lpstr>Global Thresholding</vt:lpstr>
      <vt:lpstr>Thresholding</vt:lpstr>
      <vt:lpstr>Global Thresholding</vt:lpstr>
      <vt:lpstr>Adaptive Thresholding</vt:lpstr>
      <vt:lpstr>Adaptive Thresholding</vt:lpstr>
      <vt:lpstr>Adaptive Thresholding</vt:lpstr>
      <vt:lpstr>Adaptive Thresholding</vt:lpstr>
      <vt:lpstr>Adaptive Thresholding</vt:lpstr>
      <vt:lpstr>Document Binarization</vt:lpstr>
      <vt:lpstr>Document Binarization</vt:lpstr>
      <vt:lpstr>Document Binarization</vt:lpstr>
      <vt:lpstr>Region-Based Segmentation</vt:lpstr>
      <vt:lpstr>Region-Based Segmentation</vt:lpstr>
      <vt:lpstr>Region-Based Segmentation</vt:lpstr>
      <vt:lpstr>Region-Based Segmentation</vt:lpstr>
      <vt:lpstr>Region-Based Segmentation</vt:lpstr>
      <vt:lpstr>Region-Based Segmentation</vt:lpstr>
      <vt:lpstr>Region-Based Segmentation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Clustering</vt:lpstr>
      <vt:lpstr>Clustering</vt:lpstr>
      <vt:lpstr>Clustering</vt:lpstr>
      <vt:lpstr>Clustering</vt:lpstr>
      <vt:lpstr>Clustering</vt:lpstr>
      <vt:lpstr>K-Means Clustering</vt:lpstr>
      <vt:lpstr>Image Segmentation (Recall)</vt:lpstr>
      <vt:lpstr>Overview</vt:lpstr>
      <vt:lpstr>Recall – Chapter 3 </vt:lpstr>
      <vt:lpstr>Recall – Chapter 3 </vt:lpstr>
      <vt:lpstr>Recall – Key Points</vt:lpstr>
      <vt:lpstr>Detection of Isolated Points</vt:lpstr>
      <vt:lpstr>Detection of Isolated Points</vt:lpstr>
      <vt:lpstr>Detection of Isolated Points</vt:lpstr>
      <vt:lpstr>Line Detection</vt:lpstr>
      <vt:lpstr>Line Detection</vt:lpstr>
      <vt:lpstr>Line Detection</vt:lpstr>
      <vt:lpstr>Line Detection</vt:lpstr>
      <vt:lpstr>Line Detection</vt:lpstr>
      <vt:lpstr>Edge Detection</vt:lpstr>
      <vt:lpstr>Types of Edges</vt:lpstr>
      <vt:lpstr>Types of Edges</vt:lpstr>
      <vt:lpstr>Types of Edges</vt:lpstr>
      <vt:lpstr>Edge Detection – Effects of Noise</vt:lpstr>
      <vt:lpstr>Effects of Noise - Solution</vt:lpstr>
      <vt:lpstr>Edge Detection</vt:lpstr>
      <vt:lpstr>Detecting Edge Points</vt:lpstr>
      <vt:lpstr>Gradient</vt:lpstr>
      <vt:lpstr>Gradient</vt:lpstr>
      <vt:lpstr>Gradient</vt:lpstr>
      <vt:lpstr>Gradient</vt:lpstr>
      <vt:lpstr>Edge Detection</vt:lpstr>
      <vt:lpstr>Edge Detection</vt:lpstr>
      <vt:lpstr>Edge Detection with Smoothing</vt:lpstr>
      <vt:lpstr>Edge Detection with Thresholding</vt:lpstr>
      <vt:lpstr>References</vt:lpstr>
    </vt:vector>
  </TitlesOfParts>
  <Company>Georgia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7730: Lecture 1</dc:title>
  <dc:creator>Imran</dc:creator>
  <cp:lastModifiedBy>lenovo G5080</cp:lastModifiedBy>
  <cp:revision>1058</cp:revision>
  <dcterms:created xsi:type="dcterms:W3CDTF">2003-08-24T04:18:11Z</dcterms:created>
  <dcterms:modified xsi:type="dcterms:W3CDTF">2017-04-25T06:14:33Z</dcterms:modified>
</cp:coreProperties>
</file>